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7" r:id="rId3"/>
    <p:sldId id="257" r:id="rId4"/>
    <p:sldId id="286" r:id="rId5"/>
    <p:sldId id="258" r:id="rId6"/>
    <p:sldId id="288" r:id="rId7"/>
    <p:sldId id="287" r:id="rId8"/>
    <p:sldId id="298" r:id="rId9"/>
    <p:sldId id="259" r:id="rId10"/>
    <p:sldId id="260" r:id="rId11"/>
    <p:sldId id="261" r:id="rId12"/>
    <p:sldId id="290" r:id="rId13"/>
    <p:sldId id="299" r:id="rId14"/>
    <p:sldId id="293" r:id="rId15"/>
    <p:sldId id="291" r:id="rId16"/>
    <p:sldId id="262" r:id="rId17"/>
    <p:sldId id="263" r:id="rId18"/>
    <p:sldId id="264" r:id="rId19"/>
    <p:sldId id="265" r:id="rId20"/>
    <p:sldId id="266" r:id="rId21"/>
    <p:sldId id="277" r:id="rId22"/>
    <p:sldId id="279" r:id="rId23"/>
    <p:sldId id="300" r:id="rId24"/>
    <p:sldId id="283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96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8DAE-7226-43F9-B181-CCA560BD7DC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03B00-6B77-4948-8C71-CB9E88BAA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0DC7-F6F7-4E10-B956-90B8DDDD2DC6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0C16F-F3BD-4930-A51F-8219E6A57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B69C6-847C-4349-BBD9-B840DD7A26B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E15BA-218A-4584-B660-C9BFE20DC61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F2E63-7261-40C5-AD9A-49BFF6A90F80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B18F8-61DB-4F46-9D74-3EEC82FE4A0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886F9D-5251-4B52-A8F4-1069C3ABD37C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374A5A-615E-430A-A99A-1AA0E19F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ro.wikipedia.org/wiki/Baz%C4%83_de_dat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406640" cy="1472184"/>
          </a:xfrm>
        </p:spPr>
        <p:txBody>
          <a:bodyPr/>
          <a:lstStyle/>
          <a:p>
            <a:r>
              <a:rPr lang="en-US" dirty="0" err="1" smtClean="0"/>
              <a:t>Retele</a:t>
            </a:r>
            <a:r>
              <a:rPr lang="en-US" dirty="0" smtClean="0"/>
              <a:t> de </a:t>
            </a:r>
            <a:r>
              <a:rPr lang="en-US" dirty="0" err="1" smtClean="0"/>
              <a:t>calculatoare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Cursul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7406640" cy="1752600"/>
          </a:xfrm>
        </p:spPr>
        <p:txBody>
          <a:bodyPr/>
          <a:lstStyle/>
          <a:p>
            <a:r>
              <a:rPr lang="en-US" dirty="0" smtClean="0"/>
              <a:t>Conf. Dr.  Ana-Ramona </a:t>
            </a:r>
            <a:r>
              <a:rPr lang="en-US" dirty="0" err="1" smtClean="0"/>
              <a:t>Bologa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retele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/>
              <a:t>Modalitatea de conectare între nodurile unei reţele</a:t>
            </a:r>
          </a:p>
          <a:p>
            <a:r>
              <a:rPr lang="vi-VN" dirty="0" smtClean="0"/>
              <a:t>Un nod legat cu unul sau mai multe noduri</a:t>
            </a:r>
          </a:p>
          <a:p>
            <a:pPr lvl="1"/>
            <a:r>
              <a:rPr lang="vi-VN" dirty="0" smtClean="0"/>
              <a:t>comunicaţia între două noduri poate fi </a:t>
            </a:r>
            <a:r>
              <a:rPr lang="vi-VN" b="1" dirty="0" smtClean="0"/>
              <a:t>intermediată</a:t>
            </a:r>
            <a:r>
              <a:rPr lang="vi-VN" dirty="0" smtClean="0"/>
              <a:t> de un alt</a:t>
            </a:r>
            <a:r>
              <a:rPr lang="en-US" dirty="0" smtClean="0"/>
              <a:t> </a:t>
            </a:r>
            <a:r>
              <a:rPr lang="vi-VN" dirty="0" smtClean="0"/>
              <a:t>nod</a:t>
            </a:r>
          </a:p>
          <a:p>
            <a:r>
              <a:rPr lang="vi-VN" dirty="0" smtClean="0"/>
              <a:t>O conexiune este suficientă</a:t>
            </a:r>
          </a:p>
          <a:p>
            <a:pPr lvl="1"/>
            <a:r>
              <a:rPr lang="vi-VN" dirty="0" smtClean="0"/>
              <a:t>a doua legătură pentru comunicaţie în </a:t>
            </a:r>
            <a:r>
              <a:rPr lang="vi-VN" b="1" dirty="0" smtClean="0"/>
              <a:t>ambele sensuri </a:t>
            </a:r>
            <a:r>
              <a:rPr lang="vi-VN" dirty="0" smtClean="0"/>
              <a:t>(full</a:t>
            </a:r>
            <a:r>
              <a:rPr lang="en-US" dirty="0" smtClean="0"/>
              <a:t> </a:t>
            </a:r>
            <a:r>
              <a:rPr lang="vi-VN" dirty="0" smtClean="0"/>
              <a:t>duplex)</a:t>
            </a:r>
          </a:p>
          <a:p>
            <a:r>
              <a:rPr lang="vi-VN" dirty="0" smtClean="0"/>
              <a:t>Mediile de transmisie tip cablu includ mai multe </a:t>
            </a:r>
            <a:r>
              <a:rPr lang="vi-VN" b="1" dirty="0" smtClean="0"/>
              <a:t>perechi</a:t>
            </a:r>
            <a:r>
              <a:rPr lang="en-US" b="1" dirty="0" smtClean="0"/>
              <a:t> </a:t>
            </a:r>
            <a:r>
              <a:rPr lang="vi-VN" b="1" dirty="0" smtClean="0"/>
              <a:t>de fire</a:t>
            </a:r>
          </a:p>
          <a:p>
            <a:pPr lvl="1"/>
            <a:r>
              <a:rPr lang="vi-VN" dirty="0" smtClean="0"/>
              <a:t>facilitarea comunicaţiei în ambele sensuri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Clasificare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funcţie</a:t>
            </a:r>
            <a:r>
              <a:rPr lang="en-US" dirty="0" smtClean="0"/>
              <a:t> de aria </a:t>
            </a:r>
            <a:r>
              <a:rPr lang="en-US" dirty="0" err="1" smtClean="0"/>
              <a:t>geografica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fiecare</a:t>
            </a:r>
            <a:r>
              <a:rPr lang="en-US" dirty="0" smtClean="0"/>
              <a:t> tip de </a:t>
            </a:r>
            <a:r>
              <a:rPr lang="en-US" dirty="0" err="1" smtClean="0"/>
              <a:t>reţea</a:t>
            </a:r>
            <a:r>
              <a:rPr lang="en-US" dirty="0" smtClean="0"/>
              <a:t> </a:t>
            </a:r>
            <a:r>
              <a:rPr lang="en-US" dirty="0" err="1" smtClean="0"/>
              <a:t>dispune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protocoale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specifice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LAN – Local Area Network </a:t>
            </a:r>
            <a:r>
              <a:rPr lang="en-US" dirty="0" smtClean="0"/>
              <a:t>(&lt;5km)</a:t>
            </a:r>
          </a:p>
          <a:p>
            <a:pPr lvl="1"/>
            <a:r>
              <a:rPr lang="en-US" dirty="0" err="1" smtClean="0"/>
              <a:t>standardele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:  Ethernet </a:t>
            </a:r>
            <a:r>
              <a:rPr lang="en-US" dirty="0" err="1" smtClean="0"/>
              <a:t>şi</a:t>
            </a:r>
            <a:r>
              <a:rPr lang="en-US" dirty="0" smtClean="0"/>
              <a:t> WLAN (IEEE 802.11)</a:t>
            </a:r>
          </a:p>
          <a:p>
            <a:pPr lvl="1"/>
            <a:r>
              <a:rPr lang="en-US" dirty="0" err="1" smtClean="0"/>
              <a:t>separaţia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LAN </a:t>
            </a:r>
            <a:r>
              <a:rPr lang="en-US" dirty="0" err="1" smtClean="0"/>
              <a:t>şi</a:t>
            </a:r>
            <a:r>
              <a:rPr lang="en-US" dirty="0" smtClean="0"/>
              <a:t> MAN/WAN </a:t>
            </a:r>
            <a:r>
              <a:rPr lang="en-US" dirty="0" err="1" smtClean="0"/>
              <a:t>prin</a:t>
            </a:r>
            <a:r>
              <a:rPr lang="en-US" dirty="0" smtClean="0"/>
              <a:t> gateway</a:t>
            </a:r>
          </a:p>
          <a:p>
            <a:r>
              <a:rPr lang="en-US" b="1" dirty="0" smtClean="0"/>
              <a:t>CAN – Campus Area Network</a:t>
            </a:r>
          </a:p>
          <a:p>
            <a:r>
              <a:rPr lang="en-US" b="1" dirty="0" smtClean="0"/>
              <a:t>MAN – Metropolitan Area Network </a:t>
            </a:r>
            <a:r>
              <a:rPr lang="en-US" dirty="0" smtClean="0"/>
              <a:t>(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oras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rar</a:t>
            </a:r>
            <a:r>
              <a:rPr lang="en-US" dirty="0" smtClean="0"/>
              <a:t> </a:t>
            </a:r>
            <a:r>
              <a:rPr lang="en-US" dirty="0" err="1" smtClean="0"/>
              <a:t>întâlnite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reţelele</a:t>
            </a:r>
            <a:r>
              <a:rPr lang="en-US" dirty="0" smtClean="0"/>
              <a:t> </a:t>
            </a:r>
            <a:r>
              <a:rPr lang="en-US" dirty="0" err="1" smtClean="0"/>
              <a:t>actuale</a:t>
            </a:r>
            <a:endParaRPr lang="en-US" dirty="0" smtClean="0"/>
          </a:p>
          <a:p>
            <a:r>
              <a:rPr lang="en-US" b="1" dirty="0" smtClean="0"/>
              <a:t>WAN – Wide Area Network</a:t>
            </a:r>
          </a:p>
          <a:p>
            <a:pPr lvl="1"/>
            <a:r>
              <a:rPr lang="en-US" dirty="0" smtClean="0"/>
              <a:t>Internet, Intranet ( </a:t>
            </a:r>
            <a:r>
              <a:rPr lang="en-US" dirty="0" err="1" smtClean="0"/>
              <a:t>protocoale</a:t>
            </a:r>
            <a:r>
              <a:rPr lang="en-US" dirty="0" smtClean="0"/>
              <a:t>: MPLS, ATM, Frame Relay, PPP)</a:t>
            </a:r>
          </a:p>
          <a:p>
            <a:r>
              <a:rPr lang="en-US" b="1" dirty="0" smtClean="0"/>
              <a:t>PAN - </a:t>
            </a:r>
            <a:r>
              <a:rPr lang="vi-VN" b="1" dirty="0" smtClean="0"/>
              <a:t>Personal Area Network </a:t>
            </a:r>
            <a:endParaRPr lang="en-US" b="1" dirty="0" smtClean="0"/>
          </a:p>
          <a:p>
            <a:pPr lvl="1"/>
            <a:r>
              <a:rPr lang="vi-VN" dirty="0" smtClean="0"/>
              <a:t>aparatele interconectabile din apropierea unei persoane</a:t>
            </a:r>
            <a:r>
              <a:rPr lang="en-US" dirty="0" smtClean="0"/>
              <a:t>: </a:t>
            </a:r>
            <a:r>
              <a:rPr lang="vi-VN" dirty="0" smtClean="0"/>
              <a:t>imprimantă</a:t>
            </a:r>
            <a:r>
              <a:rPr lang="en-US" dirty="0" smtClean="0"/>
              <a:t>, </a:t>
            </a:r>
            <a:r>
              <a:rPr lang="vi-VN" dirty="0" smtClean="0"/>
              <a:t>scanner, telefon mobil</a:t>
            </a:r>
            <a:r>
              <a:rPr lang="en-US" dirty="0" smtClean="0"/>
              <a:t>,</a:t>
            </a:r>
            <a:r>
              <a:rPr lang="vi-VN" dirty="0" smtClean="0"/>
              <a:t> smartphone, un player MP3</a:t>
            </a:r>
            <a:r>
              <a:rPr lang="en-US" dirty="0" smtClean="0"/>
              <a:t>,</a:t>
            </a:r>
            <a:r>
              <a:rPr lang="vi-VN" dirty="0" smtClean="0"/>
              <a:t> aparat de navigație GPS portabil.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 smtClean="0"/>
              <a:t>Clasificare</a:t>
            </a:r>
            <a:r>
              <a:rPr lang="en-US" sz="4000" dirty="0" smtClean="0"/>
              <a:t> </a:t>
            </a:r>
            <a:r>
              <a:rPr lang="en-US" sz="4000" dirty="0" err="1" smtClean="0"/>
              <a:t>dupa</a:t>
            </a:r>
            <a:r>
              <a:rPr lang="en-US" sz="4000" dirty="0" smtClean="0"/>
              <a:t> </a:t>
            </a:r>
            <a:r>
              <a:rPr lang="en-US" sz="4000" dirty="0" err="1" smtClean="0"/>
              <a:t>tehnologia</a:t>
            </a:r>
            <a:r>
              <a:rPr lang="en-US" sz="4000" dirty="0" smtClean="0"/>
              <a:t> de </a:t>
            </a:r>
            <a:r>
              <a:rPr lang="en-US" sz="4000" dirty="0" err="1" smtClean="0"/>
              <a:t>comutare</a:t>
            </a:r>
            <a:r>
              <a:rPr lang="en-US" sz="4000" dirty="0" smtClean="0"/>
              <a:t>: </a:t>
            </a:r>
            <a:r>
              <a:rPr lang="en-US" sz="4000" dirty="0" err="1" smtClean="0"/>
              <a:t>retele</a:t>
            </a:r>
            <a:r>
              <a:rPr lang="en-US" sz="4000" dirty="0" smtClean="0"/>
              <a:t> </a:t>
            </a:r>
            <a:r>
              <a:rPr lang="en-US" sz="4000" dirty="0" err="1" smtClean="0"/>
              <a:t>fara</a:t>
            </a:r>
            <a:r>
              <a:rPr lang="en-US" sz="4000" dirty="0" smtClean="0"/>
              <a:t> </a:t>
            </a:r>
            <a:r>
              <a:rPr lang="en-US" sz="4000" dirty="0" err="1" smtClean="0"/>
              <a:t>comutare</a:t>
            </a:r>
            <a:endParaRPr lang="ro-RO" sz="4000" dirty="0" smtClean="0"/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o-RO" sz="2400" b="1" dirty="0" smtClean="0"/>
              <a:t>PUNCT LA PUNCT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retele</a:t>
            </a:r>
            <a:r>
              <a:rPr lang="en-US" sz="2400" dirty="0" smtClean="0"/>
              <a:t> </a:t>
            </a:r>
            <a:r>
              <a:rPr lang="en-US" sz="2400" dirty="0" err="1" smtClean="0"/>
              <a:t>mari</a:t>
            </a:r>
            <a:r>
              <a:rPr lang="en-US" sz="2400" dirty="0" smtClean="0"/>
              <a:t>, </a:t>
            </a:r>
            <a:r>
              <a:rPr lang="en-US" sz="2400" dirty="0" err="1" smtClean="0"/>
              <a:t>conexiuni</a:t>
            </a:r>
            <a:r>
              <a:rPr lang="en-US" sz="2400" dirty="0" smtClean="0"/>
              <a:t> </a:t>
            </a:r>
            <a:r>
              <a:rPr lang="en-US" sz="2400" dirty="0" err="1" smtClean="0"/>
              <a:t>numeroase</a:t>
            </a:r>
            <a:r>
              <a:rPr lang="en-US" sz="2400" dirty="0" smtClean="0"/>
              <a:t>, </a:t>
            </a:r>
            <a:r>
              <a:rPr lang="en-US" sz="2400" dirty="0" err="1" smtClean="0"/>
              <a:t>pachetele</a:t>
            </a:r>
            <a:r>
              <a:rPr lang="en-US" sz="2400" dirty="0" smtClean="0"/>
              <a:t> de date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treaca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noduri</a:t>
            </a:r>
            <a:r>
              <a:rPr lang="en-US" sz="2400" dirty="0" smtClean="0"/>
              <a:t> </a:t>
            </a:r>
            <a:r>
              <a:rPr lang="en-US" sz="2400" dirty="0" err="1" smtClean="0"/>
              <a:t>intermediare</a:t>
            </a:r>
            <a:r>
              <a:rPr lang="en-US" sz="2400" dirty="0" smtClean="0"/>
              <a:t>; </a:t>
            </a:r>
            <a:r>
              <a:rPr lang="en-US" sz="2400" dirty="0" err="1" smtClean="0"/>
              <a:t>drumul</a:t>
            </a:r>
            <a:r>
              <a:rPr lang="en-US" sz="2400" dirty="0" smtClean="0"/>
              <a:t> </a:t>
            </a:r>
            <a:r>
              <a:rPr lang="en-US" sz="2400" dirty="0" err="1" smtClean="0"/>
              <a:t>optim</a:t>
            </a:r>
            <a:endParaRPr lang="ro-RO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o-RO" dirty="0" smtClean="0"/>
              <a:t> 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ro-RO" sz="2400" b="1" dirty="0" smtClean="0"/>
              <a:t>MULTIPUNCT</a:t>
            </a:r>
            <a:r>
              <a:rPr lang="en-US" sz="2400" dirty="0" smtClean="0"/>
              <a:t> – </a:t>
            </a:r>
            <a:r>
              <a:rPr lang="en-US" sz="2400" dirty="0" err="1" smtClean="0"/>
              <a:t>retele</a:t>
            </a:r>
            <a:r>
              <a:rPr lang="en-US" sz="2400" dirty="0" smtClean="0"/>
              <a:t> </a:t>
            </a:r>
            <a:r>
              <a:rPr lang="en-US" sz="2400" dirty="0" err="1" smtClean="0"/>
              <a:t>mici</a:t>
            </a:r>
            <a:r>
              <a:rPr lang="en-US" sz="2400" dirty="0" smtClean="0"/>
              <a:t>- un </a:t>
            </a:r>
            <a:r>
              <a:rPr lang="en-US" sz="2400" dirty="0" err="1" smtClean="0"/>
              <a:t>singur</a:t>
            </a:r>
            <a:r>
              <a:rPr lang="en-US" sz="2400" dirty="0" smtClean="0"/>
              <a:t> canal de </a:t>
            </a:r>
            <a:r>
              <a:rPr lang="en-US" sz="2400" dirty="0" err="1" smtClean="0"/>
              <a:t>comunicatie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partajat</a:t>
            </a:r>
            <a:r>
              <a:rPr lang="en-US" sz="2400" dirty="0" smtClean="0"/>
              <a:t>; </a:t>
            </a:r>
            <a:r>
              <a:rPr lang="en-US" sz="2400" dirty="0" err="1" smtClean="0"/>
              <a:t>pachetele</a:t>
            </a:r>
            <a:r>
              <a:rPr lang="en-US" sz="2400" dirty="0" smtClean="0"/>
              <a:t> de date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b="1" dirty="0" smtClean="0"/>
              <a:t>“</a:t>
            </a:r>
            <a:r>
              <a:rPr lang="en-US" sz="2400" b="1" dirty="0" err="1" smtClean="0"/>
              <a:t>difuzate</a:t>
            </a:r>
            <a:r>
              <a:rPr lang="en-US" sz="2400" b="1" dirty="0" smtClean="0"/>
              <a:t>” </a:t>
            </a:r>
            <a:r>
              <a:rPr lang="en-US" sz="2400" dirty="0" err="1" smtClean="0"/>
              <a:t>catre</a:t>
            </a:r>
            <a:r>
              <a:rPr lang="en-US" sz="2400" dirty="0" smtClean="0"/>
              <a:t> </a:t>
            </a:r>
            <a:r>
              <a:rPr lang="en-US" sz="2400" dirty="0" err="1" smtClean="0"/>
              <a:t>toate</a:t>
            </a:r>
            <a:r>
              <a:rPr lang="en-US" sz="2400" dirty="0" smtClean="0"/>
              <a:t> </a:t>
            </a:r>
            <a:r>
              <a:rPr lang="en-US" sz="2400" dirty="0" err="1" smtClean="0"/>
              <a:t>masinile</a:t>
            </a:r>
            <a:endParaRPr lang="ro-RO" sz="2400" dirty="0" smtClean="0"/>
          </a:p>
        </p:txBody>
      </p:sp>
      <p:sp>
        <p:nvSpPr>
          <p:cNvPr id="18436" name="computr2"/>
          <p:cNvSpPr>
            <a:spLocks noEditPoints="1" noChangeArrowheads="1"/>
          </p:cNvSpPr>
          <p:nvPr/>
        </p:nvSpPr>
        <p:spPr bwMode="auto">
          <a:xfrm>
            <a:off x="3014663" y="2611438"/>
            <a:ext cx="866775" cy="9096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computr2"/>
          <p:cNvSpPr>
            <a:spLocks noEditPoints="1" noChangeArrowheads="1"/>
          </p:cNvSpPr>
          <p:nvPr/>
        </p:nvSpPr>
        <p:spPr bwMode="auto">
          <a:xfrm>
            <a:off x="6677025" y="2616200"/>
            <a:ext cx="866775" cy="909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686175" y="2844800"/>
            <a:ext cx="3236913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computr2"/>
          <p:cNvSpPr>
            <a:spLocks noEditPoints="1" noChangeArrowheads="1"/>
          </p:cNvSpPr>
          <p:nvPr/>
        </p:nvSpPr>
        <p:spPr bwMode="auto">
          <a:xfrm>
            <a:off x="2759075" y="5489575"/>
            <a:ext cx="866775" cy="909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computr2"/>
          <p:cNvSpPr>
            <a:spLocks noEditPoints="1" noChangeArrowheads="1"/>
          </p:cNvSpPr>
          <p:nvPr/>
        </p:nvSpPr>
        <p:spPr bwMode="auto">
          <a:xfrm>
            <a:off x="4457700" y="5519738"/>
            <a:ext cx="866775" cy="9096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computr2"/>
          <p:cNvSpPr>
            <a:spLocks noEditPoints="1" noChangeArrowheads="1"/>
          </p:cNvSpPr>
          <p:nvPr/>
        </p:nvSpPr>
        <p:spPr bwMode="auto">
          <a:xfrm>
            <a:off x="5951538" y="5549900"/>
            <a:ext cx="866775" cy="909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printer2"/>
          <p:cNvSpPr>
            <a:spLocks noEditPoints="1" noChangeArrowheads="1"/>
          </p:cNvSpPr>
          <p:nvPr/>
        </p:nvSpPr>
        <p:spPr bwMode="auto">
          <a:xfrm>
            <a:off x="7062788" y="5661025"/>
            <a:ext cx="1287462" cy="68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0 w 21600"/>
              <a:gd name="T19" fmla="*/ 2147483647 h 21600"/>
              <a:gd name="T20" fmla="*/ 0 w 21600"/>
              <a:gd name="T21" fmla="*/ 2147483647 h 21600"/>
              <a:gd name="T22" fmla="*/ 2147483647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tower"/>
          <p:cNvSpPr>
            <a:spLocks noEditPoints="1" noChangeArrowheads="1"/>
          </p:cNvSpPr>
          <p:nvPr/>
        </p:nvSpPr>
        <p:spPr bwMode="auto">
          <a:xfrm>
            <a:off x="1524000" y="4800600"/>
            <a:ext cx="641350" cy="131762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0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060575" y="4964113"/>
            <a:ext cx="6719888" cy="42862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178175" y="494982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852988" y="4970463"/>
            <a:ext cx="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343650" y="500062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7643813" y="5043488"/>
            <a:ext cx="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8796338" y="4892675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Placa</a:t>
            </a:r>
            <a:r>
              <a:rPr lang="en-US" dirty="0" smtClean="0"/>
              <a:t> de </a:t>
            </a:r>
            <a:r>
              <a:rPr lang="en-US" dirty="0" err="1" smtClean="0"/>
              <a:t>retea</a:t>
            </a:r>
            <a:r>
              <a:rPr lang="ro-RO" dirty="0" smtClean="0"/>
              <a:t> </a:t>
            </a:r>
            <a:r>
              <a:rPr lang="en-US" dirty="0" smtClean="0"/>
              <a:t>(Network Interface Controller – </a:t>
            </a:r>
            <a:r>
              <a:rPr lang="ro-RO" dirty="0" smtClean="0"/>
              <a:t>NIC</a:t>
            </a:r>
            <a:r>
              <a:rPr lang="en-US" dirty="0" smtClean="0"/>
              <a:t>)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8631268" cy="4643470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effectLst/>
              </a:rPr>
              <a:t>fiecare</a:t>
            </a:r>
            <a:r>
              <a:rPr lang="en-GB" b="1" dirty="0" smtClean="0">
                <a:effectLst/>
              </a:rPr>
              <a:t> NIC </a:t>
            </a:r>
            <a:r>
              <a:rPr lang="ro-RO" b="1" dirty="0" smtClean="0">
                <a:effectLst/>
              </a:rPr>
              <a:t>are</a:t>
            </a:r>
            <a:r>
              <a:rPr lang="en-GB" b="1" dirty="0" smtClean="0">
                <a:effectLst/>
              </a:rPr>
              <a:t> un ID </a:t>
            </a:r>
            <a:r>
              <a:rPr lang="en-GB" b="1" dirty="0" err="1" smtClean="0">
                <a:effectLst/>
              </a:rPr>
              <a:t>unic</a:t>
            </a:r>
            <a:r>
              <a:rPr lang="en-GB" b="1" dirty="0" smtClean="0">
                <a:effectLst/>
              </a:rPr>
              <a:t> , </a:t>
            </a:r>
            <a:r>
              <a:rPr lang="en-GB" b="1" dirty="0" err="1" smtClean="0">
                <a:effectLst/>
              </a:rPr>
              <a:t>adresa</a:t>
            </a:r>
            <a:r>
              <a:rPr lang="en-GB" b="1" dirty="0" smtClean="0">
                <a:effectLst/>
              </a:rPr>
              <a:t> “</a:t>
            </a:r>
            <a:r>
              <a:rPr lang="en-GB" b="1" i="1" dirty="0" smtClean="0">
                <a:effectLst/>
              </a:rPr>
              <a:t>MAC”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  <a:effectLst/>
              </a:rPr>
              <a:t>         </a:t>
            </a:r>
            <a:r>
              <a:rPr lang="ro-RO" b="1" dirty="0" smtClean="0">
                <a:solidFill>
                  <a:srgbClr val="FF0000"/>
                </a:solidFill>
                <a:effectLst/>
              </a:rPr>
              <a:t>   ”</a:t>
            </a:r>
            <a:r>
              <a:rPr lang="en-GB" b="1" dirty="0" smtClean="0">
                <a:solidFill>
                  <a:srgbClr val="FF0000"/>
                </a:solidFill>
                <a:effectLst/>
              </a:rPr>
              <a:t>Media     Access   Control</a:t>
            </a:r>
            <a:r>
              <a:rPr lang="ro-RO" b="1" smtClean="0">
                <a:solidFill>
                  <a:srgbClr val="FF0000"/>
                </a:solidFill>
                <a:effectLst/>
              </a:rPr>
              <a:t>”  </a:t>
            </a:r>
            <a:endParaRPr lang="ro-RO" b="1" dirty="0" smtClean="0">
              <a:solidFill>
                <a:srgbClr val="FF0000"/>
              </a:solidFill>
              <a:effectLst/>
            </a:endParaRPr>
          </a:p>
          <a:p>
            <a:pPr algn="ctr">
              <a:buNone/>
            </a:pPr>
            <a:r>
              <a:rPr lang="ro-RO" b="1" dirty="0" smtClean="0">
                <a:solidFill>
                  <a:srgbClr val="FF0000"/>
                </a:solidFill>
                <a:effectLst/>
              </a:rPr>
              <a:t>12 </a:t>
            </a:r>
            <a:r>
              <a:rPr lang="ro-RO" b="1" dirty="0" err="1" smtClean="0">
                <a:solidFill>
                  <a:srgbClr val="FF0000"/>
                </a:solidFill>
                <a:effectLst/>
              </a:rPr>
              <a:t>Chr</a:t>
            </a:r>
            <a:r>
              <a:rPr lang="ro-RO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o-RO" b="1" dirty="0" err="1" smtClean="0">
                <a:solidFill>
                  <a:srgbClr val="FF0000"/>
                </a:solidFill>
                <a:effectLst/>
              </a:rPr>
              <a:t>Hexa</a:t>
            </a:r>
            <a:r>
              <a:rPr lang="ro-RO" b="1" dirty="0" smtClean="0">
                <a:solidFill>
                  <a:srgbClr val="FF0000"/>
                </a:solidFill>
                <a:effectLst/>
              </a:rPr>
              <a:t> * 4 biți  = 48 biți  sau 6 </a:t>
            </a:r>
            <a:r>
              <a:rPr lang="ro-RO" b="1" dirty="0" err="1" smtClean="0">
                <a:solidFill>
                  <a:srgbClr val="FF0000"/>
                </a:solidFill>
                <a:effectLst/>
              </a:rPr>
              <a:t>bytes</a:t>
            </a:r>
            <a:endParaRPr lang="en-GB" b="1" dirty="0" smtClean="0">
              <a:solidFill>
                <a:srgbClr val="FF0000"/>
              </a:solidFill>
              <a:effectLst/>
            </a:endParaRPr>
          </a:p>
          <a:p>
            <a:pPr algn="ctr"/>
            <a:r>
              <a:rPr lang="en-GB" dirty="0" smtClean="0"/>
              <a:t> </a:t>
            </a:r>
            <a:r>
              <a:rPr lang="en-GB" b="1" dirty="0" err="1" smtClean="0">
                <a:effectLst/>
              </a:rPr>
              <a:t>controleaza</a:t>
            </a:r>
            <a:r>
              <a:rPr lang="en-GB" b="1" dirty="0" smtClean="0">
                <a:effectLst/>
              </a:rPr>
              <a:t> </a:t>
            </a:r>
            <a:r>
              <a:rPr lang="en-GB" b="1" dirty="0" err="1" smtClean="0">
                <a:effectLst/>
              </a:rPr>
              <a:t>accesul</a:t>
            </a:r>
            <a:r>
              <a:rPr lang="en-GB" b="1" dirty="0" smtClean="0">
                <a:effectLst/>
              </a:rPr>
              <a:t> </a:t>
            </a:r>
            <a:r>
              <a:rPr lang="en-GB" b="1" dirty="0" err="1" smtClean="0">
                <a:effectLst/>
              </a:rPr>
              <a:t>gazdei</a:t>
            </a:r>
            <a:r>
              <a:rPr lang="en-GB" b="1" dirty="0" smtClean="0">
                <a:effectLst/>
              </a:rPr>
              <a:t> la </a:t>
            </a:r>
            <a:r>
              <a:rPr lang="en-GB" b="1" dirty="0" err="1" smtClean="0">
                <a:effectLst/>
              </a:rPr>
              <a:t>mediul</a:t>
            </a:r>
            <a:r>
              <a:rPr lang="en-GB" b="1" dirty="0" smtClean="0">
                <a:effectLst/>
              </a:rPr>
              <a:t> de </a:t>
            </a:r>
            <a:r>
              <a:rPr lang="ro-RO" b="1" dirty="0" smtClean="0">
                <a:effectLst/>
              </a:rPr>
              <a:t>   </a:t>
            </a:r>
            <a:endParaRPr lang="en-GB" b="1" dirty="0" smtClean="0">
              <a:effectLst/>
            </a:endParaRPr>
          </a:p>
          <a:p>
            <a:pPr>
              <a:buNone/>
            </a:pPr>
            <a:r>
              <a:rPr lang="ro-RO" b="1" dirty="0" smtClean="0">
                <a:effectLst/>
              </a:rPr>
              <a:t>    </a:t>
            </a:r>
            <a:r>
              <a:rPr lang="en-GB" b="1" dirty="0" err="1" smtClean="0">
                <a:effectLst/>
              </a:rPr>
              <a:t>transmisie</a:t>
            </a:r>
            <a:r>
              <a:rPr lang="en-GB" b="1" dirty="0" smtClean="0">
                <a:effectLst/>
              </a:rPr>
              <a:t> </a:t>
            </a:r>
            <a:endParaRPr lang="ro-RO" b="1" dirty="0" smtClean="0">
              <a:effectLst/>
            </a:endParaRPr>
          </a:p>
          <a:p>
            <a:pPr>
              <a:buNone/>
            </a:pPr>
            <a:endParaRPr lang="en-GB" dirty="0" smtClean="0"/>
          </a:p>
          <a:p>
            <a:r>
              <a:rPr lang="ro-RO" b="1" dirty="0" smtClean="0">
                <a:effectLst/>
              </a:rPr>
              <a:t>are un</a:t>
            </a:r>
            <a:r>
              <a:rPr lang="en-GB" b="1" dirty="0" smtClean="0">
                <a:effectLst/>
              </a:rPr>
              <a:t> </a:t>
            </a:r>
            <a:r>
              <a:rPr lang="en-GB" b="1" dirty="0" err="1" smtClean="0">
                <a:effectLst/>
              </a:rPr>
              <a:t>emi</a:t>
            </a:r>
            <a:r>
              <a:rPr lang="ro-RO" b="1" dirty="0" err="1" smtClean="0">
                <a:effectLst/>
              </a:rPr>
              <a:t>ță</a:t>
            </a:r>
            <a:r>
              <a:rPr lang="en-GB" b="1" dirty="0" smtClean="0">
                <a:effectLst/>
              </a:rPr>
              <a:t>tor care </a:t>
            </a:r>
            <a:r>
              <a:rPr lang="en-GB" b="1" dirty="0" err="1" smtClean="0">
                <a:effectLst/>
              </a:rPr>
              <a:t>converte</a:t>
            </a:r>
            <a:r>
              <a:rPr lang="ro-RO" b="1" dirty="0" smtClean="0">
                <a:effectLst/>
              </a:rPr>
              <a:t>ș</a:t>
            </a:r>
            <a:r>
              <a:rPr lang="en-GB" b="1" dirty="0" err="1" smtClean="0">
                <a:effectLst/>
              </a:rPr>
              <a:t>te</a:t>
            </a:r>
            <a:r>
              <a:rPr lang="en-GB" b="1" dirty="0" smtClean="0">
                <a:effectLst/>
              </a:rPr>
              <a:t> </a:t>
            </a:r>
            <a:r>
              <a:rPr lang="ro-RO" b="1" dirty="0" smtClean="0">
                <a:effectLst/>
              </a:rPr>
              <a:t>informația binară </a:t>
            </a:r>
            <a:r>
              <a:rPr lang="en-GB" b="1" dirty="0" smtClean="0">
                <a:effectLst/>
              </a:rPr>
              <a:t> </a:t>
            </a:r>
            <a:r>
              <a:rPr lang="ro-RO" b="1" dirty="0" err="1" smtClean="0">
                <a:effectLst/>
              </a:rPr>
              <a:t>î</a:t>
            </a:r>
            <a:r>
              <a:rPr lang="en-GB" b="1" dirty="0" err="1" smtClean="0">
                <a:effectLst/>
              </a:rPr>
              <a:t>ntr</a:t>
            </a:r>
            <a:r>
              <a:rPr lang="en-GB" b="1" dirty="0" smtClean="0">
                <a:effectLst/>
              </a:rPr>
              <a:t>-un  </a:t>
            </a:r>
            <a:r>
              <a:rPr lang="en-GB" b="1" dirty="0" err="1" smtClean="0">
                <a:effectLst/>
              </a:rPr>
              <a:t>semnal</a:t>
            </a:r>
            <a:r>
              <a:rPr lang="en-GB" b="1" dirty="0" smtClean="0">
                <a:effectLst/>
              </a:rPr>
              <a:t> electric </a:t>
            </a:r>
            <a:r>
              <a:rPr lang="ro-RO" b="1" dirty="0" smtClean="0">
                <a:effectLst/>
              </a:rPr>
              <a:t>radio </a:t>
            </a:r>
            <a:r>
              <a:rPr lang="en-GB" b="1" dirty="0" err="1" smtClean="0">
                <a:effectLst/>
              </a:rPr>
              <a:t>sau</a:t>
            </a:r>
            <a:r>
              <a:rPr lang="en-GB" b="1" dirty="0" smtClean="0">
                <a:effectLst/>
              </a:rPr>
              <a:t>  optic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CADRU DE DATE  CARE SE DEPLASEAZĂ PRIN REȚEA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0336" y="2636912"/>
          <a:ext cx="8666160" cy="914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35696"/>
                <a:gridCol w="1656184"/>
                <a:gridCol w="4680520"/>
                <a:gridCol w="493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MAC</a:t>
                      </a:r>
                    </a:p>
                    <a:p>
                      <a:pPr algn="ctr"/>
                      <a:r>
                        <a:rPr lang="ro-RO" dirty="0" smtClean="0"/>
                        <a:t>DESTINATAR</a:t>
                      </a:r>
                      <a:endParaRPr lang="ro-RO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MAC</a:t>
                      </a:r>
                    </a:p>
                    <a:p>
                      <a:pPr algn="ctr"/>
                      <a:r>
                        <a:rPr lang="ro-RO" dirty="0" smtClean="0"/>
                        <a:t>EXPEDITOR</a:t>
                      </a:r>
                      <a:endParaRPr lang="ro-RO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dirty="0" smtClean="0"/>
                    </a:p>
                    <a:p>
                      <a:pPr algn="ctr"/>
                      <a:r>
                        <a:rPr lang="ro-RO" dirty="0" smtClean="0"/>
                        <a:t>D   A   T  E </a:t>
                      </a:r>
                      <a:endParaRPr lang="ro-RO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</a:t>
                      </a:r>
                    </a:p>
                    <a:p>
                      <a:r>
                        <a:rPr lang="ro-RO" dirty="0" smtClean="0"/>
                        <a:t>R</a:t>
                      </a:r>
                    </a:p>
                    <a:p>
                      <a:r>
                        <a:rPr lang="ro-RO" dirty="0" smtClean="0"/>
                        <a:t>C</a:t>
                      </a:r>
                      <a:endParaRPr lang="ro-RO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95736" y="2636912"/>
            <a:ext cx="0" cy="8640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5936" y="2636912"/>
            <a:ext cx="0" cy="8640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60432" y="2708920"/>
            <a:ext cx="0" cy="8640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536" y="2636912"/>
            <a:ext cx="0" cy="8640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36496" y="2708920"/>
            <a:ext cx="0" cy="8640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378904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      </a:t>
            </a:r>
            <a:r>
              <a:rPr lang="ro-RO" sz="3200" dirty="0" smtClean="0">
                <a:solidFill>
                  <a:srgbClr val="000000"/>
                </a:solidFill>
              </a:rPr>
              <a:t>6 B              6B                   1500 B              4B </a:t>
            </a:r>
            <a:endParaRPr lang="ro-RO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err="1" smtClean="0"/>
              <a:t>Clasificare</a:t>
            </a:r>
            <a:r>
              <a:rPr lang="en-US" sz="4400" dirty="0" smtClean="0"/>
              <a:t> </a:t>
            </a:r>
            <a:r>
              <a:rPr lang="en-US" sz="4400" dirty="0" err="1" smtClean="0"/>
              <a:t>dupa</a:t>
            </a:r>
            <a:r>
              <a:rPr lang="en-US" sz="4400" dirty="0" smtClean="0"/>
              <a:t> </a:t>
            </a:r>
            <a:r>
              <a:rPr lang="en-US" sz="4400" dirty="0" err="1" smtClean="0"/>
              <a:t>tehnologia</a:t>
            </a:r>
            <a:r>
              <a:rPr lang="en-US" sz="4400" dirty="0" smtClean="0"/>
              <a:t> de </a:t>
            </a:r>
            <a:r>
              <a:rPr lang="en-US" sz="4400" dirty="0" err="1" smtClean="0"/>
              <a:t>comutare</a:t>
            </a:r>
            <a:r>
              <a:rPr lang="en-US" sz="4400" dirty="0" smtClean="0"/>
              <a:t>: </a:t>
            </a:r>
            <a:r>
              <a:rPr lang="en-US" sz="4400" dirty="0" err="1" smtClean="0"/>
              <a:t>retele</a:t>
            </a:r>
            <a:r>
              <a:rPr lang="en-US" sz="4400" dirty="0" smtClean="0"/>
              <a:t> cu </a:t>
            </a:r>
            <a:r>
              <a:rPr lang="en-US" sz="4400" dirty="0" err="1" smtClean="0"/>
              <a:t>comutare</a:t>
            </a:r>
            <a:endParaRPr lang="ro-RO" dirty="0" smtClean="0"/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71600" y="1447800"/>
            <a:ext cx="7498080" cy="4800600"/>
          </a:xfrm>
          <a:noFill/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o-RO" b="1" dirty="0" smtClean="0"/>
              <a:t>CU  COMUTARE   FIZICĂ </a:t>
            </a:r>
            <a:r>
              <a:rPr lang="en-US" dirty="0" smtClean="0"/>
              <a:t>- </a:t>
            </a:r>
            <a:r>
              <a:rPr lang="en-US" dirty="0" err="1" smtClean="0"/>
              <a:t>selectarea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rezervarea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canal </a:t>
            </a:r>
            <a:r>
              <a:rPr lang="en-US" dirty="0" err="1" smtClean="0"/>
              <a:t>fizic</a:t>
            </a:r>
            <a:r>
              <a:rPr lang="en-US" dirty="0" smtClean="0"/>
              <a:t> de </a:t>
            </a:r>
            <a:r>
              <a:rPr lang="en-US" dirty="0" err="1" smtClean="0"/>
              <a:t>transmisie</a:t>
            </a:r>
            <a:r>
              <a:rPr lang="en-US" dirty="0" smtClean="0"/>
              <a:t> care </a:t>
            </a:r>
            <a:r>
              <a:rPr lang="en-US" dirty="0" err="1" smtClean="0"/>
              <a:t>ramane</a:t>
            </a:r>
            <a:r>
              <a:rPr lang="en-US" dirty="0" smtClean="0"/>
              <a:t> </a:t>
            </a:r>
            <a:r>
              <a:rPr lang="en-US" dirty="0" err="1" smtClean="0"/>
              <a:t>conectat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durata</a:t>
            </a:r>
            <a:r>
              <a:rPr lang="en-US" dirty="0" smtClean="0"/>
              <a:t> </a:t>
            </a:r>
            <a:r>
              <a:rPr lang="en-US" dirty="0" err="1" smtClean="0"/>
              <a:t>apelului</a:t>
            </a:r>
            <a:endParaRPr lang="ro-RO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o-RO" b="1" dirty="0" smtClean="0"/>
              <a:t>CU  COMUTARE  LOGICĂ</a:t>
            </a:r>
          </a:p>
          <a:p>
            <a:pPr lvl="1">
              <a:defRPr/>
            </a:pPr>
            <a:r>
              <a:rPr lang="ro-RO" dirty="0" smtClean="0"/>
              <a:t>COMUTARE DE </a:t>
            </a:r>
            <a:r>
              <a:rPr lang="ro-RO" b="1" dirty="0" smtClean="0"/>
              <a:t>MESAJE</a:t>
            </a:r>
            <a:r>
              <a:rPr lang="en-US" dirty="0" smtClean="0"/>
              <a:t> </a:t>
            </a:r>
            <a:r>
              <a:rPr lang="en-US" sz="2400" dirty="0" smtClean="0"/>
              <a:t>=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cadru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frame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ro-RO" sz="2800" dirty="0" smtClean="0"/>
              <a:t>COMUTARE DE </a:t>
            </a:r>
            <a:r>
              <a:rPr lang="ro-RO" sz="2800" b="1" dirty="0" smtClean="0"/>
              <a:t>PACHETE</a:t>
            </a:r>
            <a:r>
              <a:rPr lang="en-US" b="1" dirty="0" smtClean="0"/>
              <a:t> </a:t>
            </a:r>
          </a:p>
          <a:p>
            <a:pPr lvl="2">
              <a:defRPr/>
            </a:pPr>
            <a:r>
              <a:rPr lang="it-IT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fragmenteaza</a:t>
            </a:r>
            <a:r>
              <a:rPr lang="it-IT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un mesaj in unitati numite pachete,</a:t>
            </a:r>
          </a:p>
          <a:p>
            <a:pPr lvl="2">
              <a:defRPr/>
            </a:pPr>
            <a:r>
              <a:rPr lang="ro-RO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pachetele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sunt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o-RO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dirijate aleatoriu</a:t>
            </a:r>
            <a:r>
              <a:rPr lang="ro-RO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 traseele </a:t>
            </a:r>
            <a:r>
              <a:rPr lang="ro-RO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gasite</a:t>
            </a:r>
            <a:r>
              <a:rPr lang="ro-RO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libere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defRPr/>
            </a:pPr>
            <a:r>
              <a:rPr lang="en-US" sz="2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reasamblate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destinatie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baza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antetului</a:t>
            </a:r>
            <a:endParaRPr lang="ro-RO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Echipamente</a:t>
            </a:r>
            <a:r>
              <a:rPr lang="en-US" dirty="0" smtClean="0"/>
              <a:t> de </a:t>
            </a:r>
            <a:r>
              <a:rPr lang="en-US" dirty="0" err="1" smtClean="0"/>
              <a:t>retea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b="1" dirty="0" smtClean="0"/>
              <a:t>Medi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b="1" dirty="0" smtClean="0"/>
              <a:t> de transmisie</a:t>
            </a:r>
          </a:p>
          <a:p>
            <a:pPr lvl="1"/>
            <a:r>
              <a:rPr lang="vi-VN" dirty="0" smtClean="0"/>
              <a:t>materiale de suport pentru transmiterea semnalului</a:t>
            </a:r>
          </a:p>
          <a:p>
            <a:pPr lvl="1"/>
            <a:r>
              <a:rPr lang="vi-VN" dirty="0" smtClean="0"/>
              <a:t>asigură conectivitatea între dispozitivele de reţea</a:t>
            </a:r>
          </a:p>
          <a:p>
            <a:pPr lvl="1"/>
            <a:r>
              <a:rPr lang="vi-VN" dirty="0" smtClean="0"/>
              <a:t>cablu de cupru, aer, fibră optică</a:t>
            </a:r>
          </a:p>
          <a:p>
            <a:r>
              <a:rPr lang="vi-VN" b="1" dirty="0" smtClean="0"/>
              <a:t>Dispozitive de reţea</a:t>
            </a:r>
          </a:p>
          <a:p>
            <a:pPr lvl="1"/>
            <a:r>
              <a:rPr lang="vi-VN" dirty="0" smtClean="0"/>
              <a:t>echipamente care prelucreză în mod activ informaţiile</a:t>
            </a:r>
          </a:p>
          <a:p>
            <a:pPr lvl="1"/>
            <a:r>
              <a:rPr lang="vi-VN" dirty="0" smtClean="0"/>
              <a:t>recepţie, analiză, prelucrare, retransmitere</a:t>
            </a:r>
          </a:p>
          <a:p>
            <a:pPr lvl="1"/>
            <a:r>
              <a:rPr lang="vi-VN" dirty="0" smtClean="0"/>
              <a:t>hub, switch, r</a:t>
            </a:r>
            <a:r>
              <a:rPr lang="en-US" dirty="0" smtClean="0"/>
              <a:t>o</a:t>
            </a:r>
            <a:r>
              <a:rPr lang="vi-VN" dirty="0" smtClean="0"/>
              <a:t>uter, placă de reţea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Medii</a:t>
            </a:r>
            <a:r>
              <a:rPr lang="en-US" dirty="0" smtClean="0"/>
              <a:t> de </a:t>
            </a:r>
            <a:r>
              <a:rPr lang="en-US" dirty="0" err="1" smtClean="0"/>
              <a:t>transmisie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2" t="20123" r="8034" b="11528"/>
          <a:stretch>
            <a:fillRect/>
          </a:stretch>
        </p:blipFill>
        <p:spPr bwMode="auto">
          <a:xfrm>
            <a:off x="1435100" y="1478411"/>
            <a:ext cx="7499350" cy="47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Medii</a:t>
            </a:r>
            <a:r>
              <a:rPr lang="en-US" dirty="0" smtClean="0"/>
              <a:t> de </a:t>
            </a:r>
            <a:r>
              <a:rPr lang="en-US" dirty="0" err="1" smtClean="0"/>
              <a:t>transmisie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/>
              <a:t>Informaţia digitală este transformată în semnal</a:t>
            </a:r>
          </a:p>
          <a:p>
            <a:r>
              <a:rPr lang="vi-VN" b="1" dirty="0" smtClean="0"/>
              <a:t>Semnale</a:t>
            </a:r>
          </a:p>
          <a:p>
            <a:pPr lvl="1"/>
            <a:r>
              <a:rPr lang="vi-VN" dirty="0" smtClean="0"/>
              <a:t>electrice</a:t>
            </a:r>
          </a:p>
          <a:p>
            <a:pPr lvl="1"/>
            <a:r>
              <a:rPr lang="vi-VN" dirty="0" smtClean="0"/>
              <a:t>optice</a:t>
            </a:r>
          </a:p>
          <a:p>
            <a:pPr lvl="1"/>
            <a:r>
              <a:rPr lang="vi-VN" dirty="0" smtClean="0"/>
              <a:t>eletromagnetice</a:t>
            </a:r>
          </a:p>
          <a:p>
            <a:r>
              <a:rPr lang="vi-VN" b="1" dirty="0" smtClean="0"/>
              <a:t>Transmisie ghidată</a:t>
            </a:r>
          </a:p>
          <a:p>
            <a:pPr lvl="1"/>
            <a:r>
              <a:rPr lang="vi-VN" dirty="0" smtClean="0"/>
              <a:t>cupru: cablu coaxial, cablu torsadat (twisted pair)</a:t>
            </a:r>
          </a:p>
          <a:p>
            <a:pPr lvl="1"/>
            <a:r>
              <a:rPr lang="vi-VN" dirty="0" smtClean="0"/>
              <a:t>fibră optică</a:t>
            </a:r>
          </a:p>
          <a:p>
            <a:r>
              <a:rPr lang="vi-VN" b="1" dirty="0" smtClean="0"/>
              <a:t>Transmisie neghidată</a:t>
            </a:r>
          </a:p>
          <a:p>
            <a:pPr lvl="1"/>
            <a:r>
              <a:rPr lang="vi-VN" dirty="0" smtClean="0"/>
              <a:t>aer – transmisia fără fir (wireless)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err="1" smtClean="0"/>
              <a:t>Dispozitive</a:t>
            </a:r>
            <a:r>
              <a:rPr lang="en-US" dirty="0" smtClean="0"/>
              <a:t> de </a:t>
            </a:r>
            <a:r>
              <a:rPr lang="en-US" dirty="0" err="1" smtClean="0"/>
              <a:t>retea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98473"/>
            <a:ext cx="7696200" cy="5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Retea</a:t>
            </a:r>
            <a:r>
              <a:rPr lang="en-US" dirty="0" smtClean="0"/>
              <a:t> de </a:t>
            </a:r>
            <a:r>
              <a:rPr lang="en-US" dirty="0" err="1" smtClean="0"/>
              <a:t>calculatoare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 smtClean="0"/>
              <a:t>reprezintă un ansamblu de calculatoare</a:t>
            </a:r>
            <a:r>
              <a:rPr lang="en-US" b="1" dirty="0" smtClean="0"/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interconectate</a:t>
            </a:r>
            <a:r>
              <a:rPr lang="en-US" dirty="0" smtClean="0"/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intermediul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vi-VN" b="1" dirty="0" smtClean="0"/>
              <a:t>comunicaţie</a:t>
            </a:r>
            <a:r>
              <a:rPr lang="vi-VN" dirty="0" smtClean="0"/>
              <a:t> (cablu coaxial, fibră optică, linie telefonică, unde radio) în</a:t>
            </a:r>
            <a:r>
              <a:rPr lang="en-US" dirty="0" smtClean="0"/>
              <a:t>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scopul utilizării în comun de către un număr foarte mare de utilizatori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a:</a:t>
            </a:r>
          </a:p>
          <a:p>
            <a:pPr lvl="1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resurselor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fizice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(hardware), </a:t>
            </a:r>
          </a:p>
          <a:p>
            <a:pPr lvl="1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resurselor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logice</a:t>
            </a:r>
            <a:r>
              <a:rPr lang="en-US" dirty="0" smtClean="0"/>
              <a:t> </a:t>
            </a:r>
            <a:r>
              <a:rPr lang="vi-VN" dirty="0" smtClean="0"/>
              <a:t>(software de bază şi aplicaţii) </a:t>
            </a:r>
            <a:endParaRPr lang="en-US" dirty="0" smtClean="0"/>
          </a:p>
          <a:p>
            <a:pPr lvl="1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resurselor</a:t>
            </a:r>
            <a:r>
              <a:rPr lang="en-US" dirty="0" smtClean="0"/>
              <a:t> </a:t>
            </a:r>
            <a:r>
              <a:rPr lang="vi-VN" b="1" dirty="0" smtClean="0"/>
              <a:t>informaţionale</a:t>
            </a:r>
            <a:r>
              <a:rPr lang="vi-VN" dirty="0" smtClean="0"/>
              <a:t> (baze de date) asociate</a:t>
            </a:r>
            <a:r>
              <a:rPr lang="en-US" dirty="0" smtClean="0"/>
              <a:t>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calculatoarelor din reţea.</a:t>
            </a:r>
          </a:p>
          <a:p>
            <a:r>
              <a:rPr lang="pt-BR" dirty="0" smtClean="0"/>
              <a:t>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reţea de calculatoare este compusă din: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parte </a:t>
            </a:r>
            <a:r>
              <a:rPr lang="pt-B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hardware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(servere, staţii de lucru, cabluri, imprimante etc.) şi o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parte </a:t>
            </a:r>
            <a:r>
              <a:rPr lang="pt-B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software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(sistem de operare şi aplicaţii).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Dispozitive</a:t>
            </a:r>
            <a:r>
              <a:rPr lang="en-US" dirty="0" smtClean="0"/>
              <a:t> de </a:t>
            </a:r>
            <a:r>
              <a:rPr lang="en-US" dirty="0" err="1" smtClean="0"/>
              <a:t>retea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b="1" dirty="0" smtClean="0"/>
              <a:t>Placă de reţea</a:t>
            </a:r>
          </a:p>
          <a:p>
            <a:pPr lvl="1"/>
            <a:r>
              <a:rPr lang="vi-VN" dirty="0" smtClean="0"/>
              <a:t>network card, network adapter, NIC (Network Interface Controller)</a:t>
            </a:r>
          </a:p>
          <a:p>
            <a:pPr lvl="1"/>
            <a:r>
              <a:rPr lang="vi-VN" dirty="0" smtClean="0"/>
              <a:t>permite comunicaţia între sisteme de calcul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Hub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repetor</a:t>
            </a:r>
            <a:endParaRPr lang="vi-VN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Bridge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sau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punte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marL="596646" indent="-514350">
              <a:buFont typeface="+mj-lt"/>
              <a:buAutoNum type="arabicPeriod"/>
            </a:pPr>
            <a:r>
              <a:rPr lang="vi-VN" b="1" dirty="0" smtClean="0"/>
              <a:t>Switch</a:t>
            </a:r>
            <a:r>
              <a:rPr lang="en-US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comutator</a:t>
            </a:r>
            <a:endParaRPr lang="vi-VN" b="1" dirty="0" smtClean="0"/>
          </a:p>
          <a:p>
            <a:pPr marL="596646" indent="-514350">
              <a:buFont typeface="+mj-lt"/>
              <a:buAutoNum type="arabicPeriod"/>
            </a:pPr>
            <a:r>
              <a:rPr lang="vi-VN" b="1" dirty="0" smtClean="0"/>
              <a:t>R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vi-VN" b="1" dirty="0" smtClean="0"/>
              <a:t>uter</a:t>
            </a:r>
            <a:r>
              <a:rPr lang="en-US" b="1" dirty="0" smtClean="0"/>
              <a:t> </a:t>
            </a:r>
          </a:p>
          <a:p>
            <a:pPr marL="596646" indent="-514350">
              <a:buFont typeface="+mj-lt"/>
              <a:buAutoNum type="arabicPeriod"/>
            </a:pPr>
            <a:r>
              <a:rPr lang="en-US" b="1" dirty="0" smtClean="0"/>
              <a:t>Gateway </a:t>
            </a:r>
            <a:r>
              <a:rPr lang="en-US" sz="3500" b="1" dirty="0" err="1" smtClean="0"/>
              <a:t>sau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pasarela</a:t>
            </a:r>
            <a:endParaRPr lang="vi-VN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44475"/>
            <a:ext cx="7699375" cy="827071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0066"/>
                </a:solidFill>
              </a:rPr>
              <a:t>1. </a:t>
            </a:r>
            <a:r>
              <a:rPr lang="ro-RO" b="0" dirty="0" smtClean="0">
                <a:solidFill>
                  <a:srgbClr val="FF0066"/>
                </a:solidFill>
              </a:rPr>
              <a:t>H U B</a:t>
            </a:r>
            <a:r>
              <a:rPr lang="en-US" b="0" dirty="0" smtClean="0">
                <a:solidFill>
                  <a:srgbClr val="FF0066"/>
                </a:solidFill>
              </a:rPr>
              <a:t> - REPETOR</a:t>
            </a:r>
            <a:r>
              <a:rPr lang="ro-RO" dirty="0" smtClean="0"/>
              <a:t> </a:t>
            </a:r>
            <a:endParaRPr lang="en-GB" dirty="0" smtClean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071546"/>
            <a:ext cx="8007350" cy="502445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/>
              <a:t>CONECTIVITATE LA NIVEL 1 – LEGATURA FIZICA</a:t>
            </a:r>
            <a:endParaRPr lang="ro-RO" sz="28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/>
              <a:t> </a:t>
            </a:r>
            <a:r>
              <a:rPr lang="ro-RO" sz="2800" b="1" dirty="0" smtClean="0"/>
              <a:t>REPETOR  FIZIC</a:t>
            </a:r>
            <a:endParaRPr lang="en-US" sz="2800" b="1" dirty="0" smtClean="0"/>
          </a:p>
          <a:p>
            <a:pPr lvl="1"/>
            <a:r>
              <a:rPr lang="vi-VN" dirty="0" smtClean="0"/>
              <a:t>echipament pasiv (nu ia decizii)</a:t>
            </a:r>
          </a:p>
          <a:p>
            <a:pPr lvl="1"/>
            <a:r>
              <a:rPr lang="vi-VN" dirty="0" smtClean="0"/>
              <a:t>regenerarea şi amplificarea semnalului</a:t>
            </a:r>
            <a:endParaRPr lang="en-US" dirty="0" smtClean="0"/>
          </a:p>
          <a:p>
            <a:pPr lvl="1"/>
            <a:r>
              <a:rPr lang="en-US" dirty="0" smtClean="0"/>
              <a:t>4-24 </a:t>
            </a:r>
            <a:r>
              <a:rPr lang="en-US" dirty="0" err="1" smtClean="0"/>
              <a:t>porturi</a:t>
            </a:r>
            <a:r>
              <a:rPr lang="en-US" dirty="0" smtClean="0"/>
              <a:t> de </a:t>
            </a:r>
            <a:r>
              <a:rPr lang="en-US" dirty="0" err="1" smtClean="0"/>
              <a:t>conectare</a:t>
            </a:r>
            <a:r>
              <a:rPr lang="en-US" dirty="0" smtClean="0"/>
              <a:t> </a:t>
            </a:r>
            <a:r>
              <a:rPr lang="en-US" dirty="0" err="1" smtClean="0"/>
              <a:t>statii</a:t>
            </a:r>
            <a:r>
              <a:rPr lang="en-US" dirty="0" smtClean="0"/>
              <a:t> de </a:t>
            </a:r>
            <a:r>
              <a:rPr lang="en-US" dirty="0" err="1" smtClean="0"/>
              <a:t>lucru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GB" sz="2800" b="1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7225" y="2786059"/>
            <a:ext cx="3105176" cy="1023942"/>
            <a:chOff x="1610" y="1298"/>
            <a:chExt cx="2131" cy="1406"/>
          </a:xfrm>
        </p:grpSpPr>
        <p:sp>
          <p:nvSpPr>
            <p:cNvPr id="22533" name="Rectangle 4"/>
            <p:cNvSpPr>
              <a:spLocks noChangeArrowheads="1"/>
            </p:cNvSpPr>
            <p:nvPr/>
          </p:nvSpPr>
          <p:spPr bwMode="auto">
            <a:xfrm>
              <a:off x="1610" y="1298"/>
              <a:ext cx="2131" cy="1406"/>
            </a:xfrm>
            <a:prstGeom prst="rect">
              <a:avLst/>
            </a:prstGeom>
            <a:solidFill>
              <a:srgbClr val="FB1DDB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B1DDB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534" name="AutoShape 5"/>
            <p:cNvSpPr>
              <a:spLocks noChangeArrowheads="1"/>
            </p:cNvSpPr>
            <p:nvPr/>
          </p:nvSpPr>
          <p:spPr bwMode="auto">
            <a:xfrm>
              <a:off x="1973" y="1706"/>
              <a:ext cx="1361" cy="453"/>
            </a:xfrm>
            <a:prstGeom prst="leftRightArrow">
              <a:avLst>
                <a:gd name="adj1" fmla="val 50000"/>
                <a:gd name="adj2" fmla="val 60088"/>
              </a:avLst>
            </a:prstGeom>
            <a:solidFill>
              <a:srgbClr val="8FECF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" name="Picture 7" descr="http://www.scritube.com/files/informatica/1759_poze/image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2928958" cy="22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69947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0066"/>
                </a:solidFill>
              </a:rPr>
              <a:t>2. </a:t>
            </a:r>
            <a:r>
              <a:rPr lang="ro-RO" b="0" dirty="0" smtClean="0">
                <a:solidFill>
                  <a:srgbClr val="FF0066"/>
                </a:solidFill>
              </a:rPr>
              <a:t>BRIDGE</a:t>
            </a:r>
            <a:r>
              <a:rPr lang="en-US" b="0" dirty="0" smtClean="0">
                <a:solidFill>
                  <a:srgbClr val="FF0066"/>
                </a:solidFill>
              </a:rPr>
              <a:t> - PUNTE</a:t>
            </a:r>
            <a:endParaRPr lang="en-GB" b="0" dirty="0" smtClean="0">
              <a:solidFill>
                <a:srgbClr val="FF0066"/>
              </a:solidFill>
            </a:endParaRP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142984"/>
            <a:ext cx="8007350" cy="4953016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b="1" dirty="0" err="1" smtClean="0">
                <a:effectLst/>
              </a:rPr>
              <a:t>Conectivitate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nivel</a:t>
            </a:r>
            <a:r>
              <a:rPr lang="en-US" sz="2800" b="1" dirty="0" smtClean="0"/>
              <a:t> 2 – </a:t>
            </a:r>
            <a:r>
              <a:rPr lang="en-US" sz="2800" b="1" dirty="0" err="1" smtClean="0"/>
              <a:t>legatura</a:t>
            </a:r>
            <a:r>
              <a:rPr lang="en-US" sz="2800" b="1" dirty="0" smtClean="0"/>
              <a:t> date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84439" y="2565400"/>
            <a:ext cx="3230562" cy="939800"/>
            <a:chOff x="1565" y="1616"/>
            <a:chExt cx="2177" cy="1180"/>
          </a:xfrm>
        </p:grpSpPr>
        <p:sp>
          <p:nvSpPr>
            <p:cNvPr id="23558" name="AutoShape 4"/>
            <p:cNvSpPr>
              <a:spLocks noChangeArrowheads="1"/>
            </p:cNvSpPr>
            <p:nvPr/>
          </p:nvSpPr>
          <p:spPr bwMode="auto">
            <a:xfrm rot="-5400000">
              <a:off x="2064" y="1117"/>
              <a:ext cx="1180" cy="2177"/>
            </a:xfrm>
            <a:prstGeom prst="flowChartOnlineStorage">
              <a:avLst/>
            </a:prstGeom>
            <a:solidFill>
              <a:srgbClr val="FB1DDB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B1DDB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59" name="AutoShape 5"/>
            <p:cNvSpPr>
              <a:spLocks noChangeArrowheads="1"/>
            </p:cNvSpPr>
            <p:nvPr/>
          </p:nvSpPr>
          <p:spPr bwMode="auto">
            <a:xfrm>
              <a:off x="1973" y="2024"/>
              <a:ext cx="1406" cy="409"/>
            </a:xfrm>
            <a:prstGeom prst="leftRightArrow">
              <a:avLst>
                <a:gd name="adj1" fmla="val 50000"/>
                <a:gd name="adj2" fmla="val 68753"/>
              </a:avLst>
            </a:prstGeom>
            <a:solidFill>
              <a:srgbClr val="8FECF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14316" y="3810000"/>
            <a:ext cx="8429684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 </a:t>
            </a:r>
            <a:r>
              <a:rPr lang="ro-RO" sz="2800" dirty="0" smtClean="0"/>
              <a:t>echipamente inteligent</a:t>
            </a:r>
            <a:r>
              <a:rPr lang="en-US" sz="2800" dirty="0" smtClean="0"/>
              <a:t>e</a:t>
            </a:r>
            <a:r>
              <a:rPr lang="ro-RO" sz="2800" dirty="0" smtClean="0"/>
              <a:t> care </a:t>
            </a:r>
            <a:r>
              <a:rPr lang="ro-RO" sz="2800" b="1" dirty="0" smtClean="0"/>
              <a:t>interconectează reţele locale</a:t>
            </a:r>
            <a:r>
              <a:rPr lang="ro-RO" sz="2800" dirty="0" smtClean="0"/>
              <a:t> de acelaşi tip sau diferite. </a:t>
            </a:r>
            <a:endParaRPr lang="en-US" sz="2800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ro-RO" sz="2800" dirty="0" smtClean="0"/>
              <a:t>primeşte cadre de date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ro-RO" sz="2800" dirty="0" smtClean="0"/>
              <a:t> le retransmite reţelelor interconectate pe baza unor </a:t>
            </a:r>
            <a:r>
              <a:rPr lang="ro-RO" sz="2800" b="1" dirty="0" smtClean="0"/>
              <a:t>algoritmi de expediere</a:t>
            </a:r>
            <a:r>
              <a:rPr lang="ro-RO" sz="2800" dirty="0" smtClean="0"/>
              <a:t> (forwarding) selectaţi de producător (dirijare explicită, filtrare de adrese etc.)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solidFill>
                  <a:srgbClr val="FF0066"/>
                </a:solidFill>
              </a:rPr>
              <a:t>3. </a:t>
            </a:r>
            <a:r>
              <a:rPr lang="ro-RO" b="0" dirty="0" smtClean="0">
                <a:solidFill>
                  <a:srgbClr val="FF0066"/>
                </a:solidFill>
              </a:rPr>
              <a:t>SWI TCH</a:t>
            </a:r>
            <a:endParaRPr lang="en-GB" b="0" dirty="0" smtClean="0">
              <a:solidFill>
                <a:srgbClr val="FF0066"/>
              </a:solidFill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20" y="1571612"/>
            <a:ext cx="8559830" cy="52863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/>
              <a:t>CONECTIVITATE  LA  NIVEL  2  - LEGATURA  DATE</a:t>
            </a:r>
            <a:endParaRPr lang="ro-RO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o-RO" sz="2800" b="1" dirty="0" smtClean="0"/>
              <a:t>COMUTATOARE  pentru  </a:t>
            </a:r>
            <a:r>
              <a:rPr lang="en-US" sz="2800" b="1" dirty="0" err="1" smtClean="0"/>
              <a:t>comutarea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mesajelor</a:t>
            </a:r>
            <a:r>
              <a:rPr lang="en-US" sz="2800" b="1" dirty="0" smtClean="0"/>
              <a:t> in </a:t>
            </a:r>
            <a:r>
              <a:rPr lang="ro-RO" sz="2800" b="1" dirty="0" smtClean="0">
                <a:solidFill>
                  <a:srgbClr val="002060"/>
                </a:solidFill>
              </a:rPr>
              <a:t>reţele cu viteze diferite </a:t>
            </a:r>
            <a:r>
              <a:rPr lang="ro-RO" sz="2800" b="1" dirty="0" smtClean="0"/>
              <a:t>folosind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o-RO" sz="2800" b="1" dirty="0" smtClean="0"/>
              <a:t>   adresele MAC</a:t>
            </a:r>
            <a:endParaRPr lang="en-GB" sz="2800" b="1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43174" y="2571744"/>
            <a:ext cx="3600450" cy="2449513"/>
          </a:xfrm>
          <a:prstGeom prst="rect">
            <a:avLst/>
          </a:prstGeom>
          <a:solidFill>
            <a:srgbClr val="FB1DDB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1DDB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71802" y="2714620"/>
            <a:ext cx="3170237" cy="2016125"/>
            <a:chOff x="1927" y="1298"/>
            <a:chExt cx="1997" cy="1270"/>
          </a:xfrm>
        </p:grpSpPr>
        <p:sp>
          <p:nvSpPr>
            <p:cNvPr id="24582" name="AutoShape 5"/>
            <p:cNvSpPr>
              <a:spLocks noChangeArrowheads="1"/>
            </p:cNvSpPr>
            <p:nvPr/>
          </p:nvSpPr>
          <p:spPr bwMode="auto">
            <a:xfrm rot="5400000">
              <a:off x="3244" y="889"/>
              <a:ext cx="272" cy="1089"/>
            </a:xfrm>
            <a:prstGeom prst="upArrow">
              <a:avLst>
                <a:gd name="adj1" fmla="val 50000"/>
                <a:gd name="adj2" fmla="val 100259"/>
              </a:avLst>
            </a:prstGeom>
            <a:solidFill>
              <a:srgbClr val="8FEC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583" name="AutoShape 8"/>
            <p:cNvSpPr>
              <a:spLocks noChangeArrowheads="1"/>
            </p:cNvSpPr>
            <p:nvPr/>
          </p:nvSpPr>
          <p:spPr bwMode="auto">
            <a:xfrm rot="-5400000">
              <a:off x="2381" y="1207"/>
              <a:ext cx="272" cy="1180"/>
            </a:xfrm>
            <a:prstGeom prst="upArrow">
              <a:avLst>
                <a:gd name="adj1" fmla="val 50000"/>
                <a:gd name="adj2" fmla="val 108456"/>
              </a:avLst>
            </a:prstGeom>
            <a:solidFill>
              <a:srgbClr val="8FEC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584" name="AutoShape 9"/>
            <p:cNvSpPr>
              <a:spLocks noChangeArrowheads="1"/>
            </p:cNvSpPr>
            <p:nvPr/>
          </p:nvSpPr>
          <p:spPr bwMode="auto">
            <a:xfrm rot="5400000">
              <a:off x="3198" y="1570"/>
              <a:ext cx="272" cy="1089"/>
            </a:xfrm>
            <a:prstGeom prst="upArrow">
              <a:avLst>
                <a:gd name="adj1" fmla="val 50000"/>
                <a:gd name="adj2" fmla="val 100092"/>
              </a:avLst>
            </a:prstGeom>
            <a:solidFill>
              <a:srgbClr val="8FEC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585" name="AutoShape 10"/>
            <p:cNvSpPr>
              <a:spLocks noChangeArrowheads="1"/>
            </p:cNvSpPr>
            <p:nvPr/>
          </p:nvSpPr>
          <p:spPr bwMode="auto">
            <a:xfrm rot="-5400000">
              <a:off x="2381" y="1887"/>
              <a:ext cx="272" cy="1089"/>
            </a:xfrm>
            <a:prstGeom prst="upArrow">
              <a:avLst>
                <a:gd name="adj1" fmla="val 50000"/>
                <a:gd name="adj2" fmla="val 100092"/>
              </a:avLst>
            </a:prstGeom>
            <a:solidFill>
              <a:srgbClr val="8FEC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10" name="Picture 9" descr="http://www.scritube.com/files/informatica/1759_poze/image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9325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0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solidFill>
                  <a:srgbClr val="FF0066"/>
                </a:solidFill>
              </a:rPr>
              <a:t>4. </a:t>
            </a:r>
            <a:r>
              <a:rPr lang="ro-RO" b="0" dirty="0" smtClean="0">
                <a:solidFill>
                  <a:srgbClr val="FF0066"/>
                </a:solidFill>
              </a:rPr>
              <a:t>ROUTER</a:t>
            </a:r>
            <a:endParaRPr lang="en-GB" b="0" dirty="0" smtClean="0">
              <a:solidFill>
                <a:srgbClr val="FF0066"/>
              </a:solidFill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066800"/>
            <a:ext cx="8416954" cy="53340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/>
              <a:t>CONECTIVITATE LA NIVEL 3 – RETEA </a:t>
            </a:r>
            <a:endParaRPr lang="ro-RO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o-RO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o-RO" sz="3300" b="1" dirty="0" smtClean="0"/>
              <a:t>ALEGEREA  RUTEI OPTIME</a:t>
            </a:r>
            <a:endParaRPr lang="en-US" sz="3300" b="1" dirty="0" smtClean="0"/>
          </a:p>
          <a:p>
            <a:pPr lvl="1"/>
            <a:r>
              <a:rPr lang="vi-VN" sz="3300" dirty="0" smtClean="0"/>
              <a:t>interconectarea mai multor reţele de calculatoare (LAN)</a:t>
            </a:r>
            <a:endParaRPr lang="en-US" sz="3300" dirty="0" smtClean="0"/>
          </a:p>
          <a:p>
            <a:pPr lvl="1"/>
            <a:r>
              <a:rPr lang="ro-RO" sz="3600" dirty="0" smtClean="0"/>
              <a:t>examinează fiecare pachet de date pe care le primeşte şi apoi determină </a:t>
            </a:r>
            <a:r>
              <a:rPr lang="ro-RO" sz="3600" b="1" dirty="0" smtClean="0"/>
              <a:t>cea mai bună cale</a:t>
            </a:r>
            <a:r>
              <a:rPr lang="ro-RO" sz="3600" dirty="0" smtClean="0"/>
              <a:t> de transmitere către destinaţia sa.</a:t>
            </a:r>
            <a:endParaRPr lang="en-US" sz="3600" dirty="0" smtClean="0"/>
          </a:p>
          <a:p>
            <a:pPr lvl="1"/>
            <a:r>
              <a:rPr lang="ro-RO" sz="3600" dirty="0" smtClean="0"/>
              <a:t>funcţionalităţi suplimentare</a:t>
            </a:r>
            <a:r>
              <a:rPr lang="en-US" sz="3600" dirty="0" smtClean="0"/>
              <a:t> </a:t>
            </a:r>
            <a:r>
              <a:rPr lang="en-US" sz="3600" dirty="0" err="1" smtClean="0"/>
              <a:t>fata</a:t>
            </a:r>
            <a:r>
              <a:rPr lang="en-US" sz="3600" dirty="0" smtClean="0"/>
              <a:t> de o </a:t>
            </a:r>
            <a:r>
              <a:rPr lang="en-US" sz="3600" dirty="0" err="1" smtClean="0"/>
              <a:t>punte</a:t>
            </a:r>
            <a:r>
              <a:rPr lang="en-US" sz="3600" dirty="0" smtClean="0"/>
              <a:t>: </a:t>
            </a:r>
            <a:r>
              <a:rPr lang="ro-RO" sz="3600" dirty="0" smtClean="0"/>
              <a:t>precum </a:t>
            </a:r>
            <a:r>
              <a:rPr lang="ro-RO" sz="3600" b="1" dirty="0" smtClean="0"/>
              <a:t>filtrarea mesajelor</a:t>
            </a:r>
            <a:r>
              <a:rPr lang="ro-RO" sz="3600" dirty="0" smtClean="0"/>
              <a:t> şi transmiterea lor în diferite locuri în funcţie de diverse criterii.</a:t>
            </a:r>
            <a:endParaRPr lang="vi-VN" sz="3300" dirty="0" smtClean="0"/>
          </a:p>
          <a:p>
            <a:pPr lvl="1"/>
            <a:r>
              <a:rPr lang="vi-VN" sz="3300" dirty="0" smtClean="0"/>
              <a:t>folosit în WAN</a:t>
            </a:r>
          </a:p>
          <a:p>
            <a:pPr lvl="1"/>
            <a:r>
              <a:rPr lang="vi-VN" sz="3300" dirty="0" smtClean="0"/>
              <a:t>dirijarea pachetelor pe baza adresei IP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GB" sz="2800" b="1" dirty="0" smtClean="0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676400" y="1524000"/>
            <a:ext cx="3086112" cy="2209800"/>
          </a:xfrm>
          <a:prstGeom prst="ellipse">
            <a:avLst/>
          </a:prstGeom>
          <a:solidFill>
            <a:srgbClr val="FB1DDB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1DDB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10800000">
            <a:off x="2971800" y="2971800"/>
            <a:ext cx="500062" cy="762000"/>
          </a:xfrm>
          <a:prstGeom prst="upArrow">
            <a:avLst>
              <a:gd name="adj1" fmla="val 50000"/>
              <a:gd name="adj2" fmla="val 437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 rot="-5400000">
            <a:off x="2004219" y="2186781"/>
            <a:ext cx="576262" cy="1079500"/>
          </a:xfrm>
          <a:prstGeom prst="upArrow">
            <a:avLst>
              <a:gd name="adj1" fmla="val 50000"/>
              <a:gd name="adj2" fmla="val 4683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5400000">
            <a:off x="3797300" y="2374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895600" y="1524000"/>
            <a:ext cx="576262" cy="1008062"/>
          </a:xfrm>
          <a:prstGeom prst="upArrow">
            <a:avLst>
              <a:gd name="adj1" fmla="val 50000"/>
              <a:gd name="adj2" fmla="val 438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9" name="Picture 8" descr="http://www.scritube.com/files/informatica/1759_poze/image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2266950" cy="17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/>
              <a:t>Necesar pentru comunicaţia între două entităţi</a:t>
            </a:r>
          </a:p>
          <a:p>
            <a:r>
              <a:rPr lang="vi-VN" dirty="0" smtClean="0"/>
              <a:t>Un </a:t>
            </a:r>
            <a:r>
              <a:rPr lang="vi-VN" b="1" dirty="0" smtClean="0"/>
              <a:t>set de reguli </a:t>
            </a:r>
            <a:r>
              <a:rPr lang="vi-VN" dirty="0" smtClean="0"/>
              <a:t>care guvernează modul în care două dispozitive</a:t>
            </a:r>
            <a:r>
              <a:rPr lang="en-US" dirty="0" smtClean="0"/>
              <a:t> </a:t>
            </a:r>
            <a:r>
              <a:rPr lang="vi-VN" dirty="0" smtClean="0"/>
              <a:t>schimbă informaţie într-o reţea</a:t>
            </a:r>
            <a:endParaRPr lang="en-US" dirty="0" smtClean="0"/>
          </a:p>
          <a:p>
            <a:endParaRPr lang="vi-VN" dirty="0" smtClean="0"/>
          </a:p>
          <a:p>
            <a:r>
              <a:rPr lang="vi-VN" dirty="0" smtClean="0"/>
              <a:t>Exemple:</a:t>
            </a:r>
          </a:p>
          <a:p>
            <a:pPr lvl="1"/>
            <a:r>
              <a:rPr lang="vi-VN" dirty="0" smtClean="0"/>
              <a:t>întâlnirea între un CEO al unei companii americane şi unul al unei companii</a:t>
            </a:r>
            <a:r>
              <a:rPr lang="en-US" dirty="0" smtClean="0"/>
              <a:t> </a:t>
            </a:r>
            <a:r>
              <a:rPr lang="vi-VN" dirty="0" smtClean="0"/>
              <a:t>japoneze</a:t>
            </a:r>
          </a:p>
          <a:p>
            <a:pPr lvl="2"/>
            <a:r>
              <a:rPr lang="vi-VN" dirty="0" smtClean="0"/>
              <a:t>forma în care se va realiza salutul</a:t>
            </a:r>
          </a:p>
          <a:p>
            <a:pPr lvl="2"/>
            <a:r>
              <a:rPr lang="vi-VN" dirty="0" smtClean="0"/>
              <a:t>limbajul folosit</a:t>
            </a:r>
          </a:p>
          <a:p>
            <a:pPr lvl="2"/>
            <a:r>
              <a:rPr lang="vi-VN" dirty="0" smtClean="0"/>
              <a:t>etapele întâlnirii</a:t>
            </a:r>
          </a:p>
          <a:p>
            <a:pPr lvl="1"/>
            <a:r>
              <a:rPr lang="vi-VN" dirty="0" smtClean="0"/>
              <a:t>transmiterea unui mesaj de poştă electronică (e-mail)</a:t>
            </a:r>
          </a:p>
          <a:p>
            <a:pPr lvl="2"/>
            <a:r>
              <a:rPr lang="vi-VN" dirty="0" smtClean="0"/>
              <a:t>structura informaţiei transmise/recepţionate</a:t>
            </a:r>
          </a:p>
          <a:p>
            <a:pPr lvl="2"/>
            <a:r>
              <a:rPr lang="vi-VN" dirty="0" smtClean="0"/>
              <a:t>modul de adresare</a:t>
            </a:r>
          </a:p>
          <a:p>
            <a:pPr lvl="2"/>
            <a:r>
              <a:rPr lang="en-US" dirty="0" smtClean="0"/>
              <a:t>m</a:t>
            </a:r>
            <a:r>
              <a:rPr lang="vi-VN" dirty="0" smtClean="0"/>
              <a:t>esajele transmise în reţea se numesc </a:t>
            </a:r>
            <a:r>
              <a:rPr lang="vi-VN" b="1" dirty="0" smtClean="0"/>
              <a:t>pachete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Stiva</a:t>
            </a:r>
            <a:r>
              <a:rPr lang="en-US" dirty="0" smtClean="0"/>
              <a:t> de </a:t>
            </a:r>
            <a:r>
              <a:rPr lang="en-US" dirty="0" err="1" smtClean="0"/>
              <a:t>protocoale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Abstractizarea</a:t>
            </a:r>
            <a:r>
              <a:rPr lang="en-US" dirty="0" smtClean="0"/>
              <a:t> </a:t>
            </a:r>
            <a:r>
              <a:rPr lang="en-US" dirty="0" err="1" smtClean="0"/>
              <a:t>lucrului</a:t>
            </a:r>
            <a:r>
              <a:rPr lang="en-US" dirty="0" smtClean="0"/>
              <a:t> cu </a:t>
            </a:r>
            <a:r>
              <a:rPr lang="en-US" dirty="0" err="1" smtClean="0"/>
              <a:t>reţeaua</a:t>
            </a:r>
            <a:endParaRPr lang="en-US" dirty="0" smtClean="0"/>
          </a:p>
          <a:p>
            <a:r>
              <a:rPr lang="en-US" dirty="0" err="1" smtClean="0"/>
              <a:t>Protocolul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inferior </a:t>
            </a:r>
            <a:r>
              <a:rPr lang="fr-FR" dirty="0" err="1" smtClean="0"/>
              <a:t>oferă</a:t>
            </a:r>
            <a:r>
              <a:rPr lang="fr-FR" dirty="0" smtClean="0"/>
              <a:t> </a:t>
            </a:r>
            <a:r>
              <a:rPr lang="fr-FR" dirty="0" err="1" smtClean="0"/>
              <a:t>servicii</a:t>
            </a:r>
            <a:r>
              <a:rPr lang="fr-FR" dirty="0" smtClean="0"/>
              <a:t> celui de </a:t>
            </a:r>
            <a:r>
              <a:rPr lang="en-US" dirty="0" err="1" smtClean="0"/>
              <a:t>nivel</a:t>
            </a:r>
            <a:r>
              <a:rPr lang="en-US" dirty="0" smtClean="0"/>
              <a:t> superior</a:t>
            </a:r>
          </a:p>
          <a:p>
            <a:r>
              <a:rPr lang="en-US" dirty="0" err="1" smtClean="0"/>
              <a:t>Stiva</a:t>
            </a:r>
            <a:r>
              <a:rPr lang="en-US" dirty="0" smtClean="0"/>
              <a:t> </a:t>
            </a:r>
            <a:r>
              <a:rPr lang="en-US" b="1" dirty="0" smtClean="0"/>
              <a:t>TCP/IP </a:t>
            </a:r>
            <a:r>
              <a:rPr lang="en-US" dirty="0" smtClean="0"/>
              <a:t>– </a:t>
            </a:r>
            <a:r>
              <a:rPr lang="en-US" dirty="0" err="1" smtClean="0"/>
              <a:t>stiva</a:t>
            </a:r>
            <a:r>
              <a:rPr lang="en-US" dirty="0" smtClean="0"/>
              <a:t> de </a:t>
            </a:r>
            <a:r>
              <a:rPr lang="vi-VN" dirty="0" smtClean="0"/>
              <a:t>protocoale utilizată in</a:t>
            </a:r>
            <a:r>
              <a:rPr lang="en-US" dirty="0" smtClean="0"/>
              <a:t> Internet</a:t>
            </a:r>
          </a:p>
          <a:p>
            <a:r>
              <a:rPr lang="en-US" b="1" dirty="0" smtClean="0"/>
              <a:t>IP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protocolul</a:t>
            </a:r>
            <a:r>
              <a:rPr lang="en-US" dirty="0" smtClean="0"/>
              <a:t> </a:t>
            </a:r>
            <a:r>
              <a:rPr lang="en-US" dirty="0" err="1" smtClean="0"/>
              <a:t>esenţial</a:t>
            </a:r>
            <a:r>
              <a:rPr lang="en-US" dirty="0" smtClean="0"/>
              <a:t> de la 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b="1" dirty="0" err="1" smtClean="0"/>
              <a:t>Reţea</a:t>
            </a:r>
            <a:endParaRPr lang="en-US" b="1" dirty="0" smtClean="0"/>
          </a:p>
          <a:p>
            <a:r>
              <a:rPr lang="en-US" b="1" dirty="0" smtClean="0"/>
              <a:t>TCP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protocolul</a:t>
            </a:r>
            <a:r>
              <a:rPr lang="en-US" dirty="0" smtClean="0"/>
              <a:t> </a:t>
            </a:r>
            <a:r>
              <a:rPr lang="en-US" dirty="0" err="1" smtClean="0"/>
              <a:t>esenţial</a:t>
            </a:r>
            <a:r>
              <a:rPr lang="en-US" dirty="0" smtClean="0"/>
              <a:t> de la 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b="1" dirty="0" smtClean="0"/>
              <a:t>Transport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47241" t="31866" r="28970" b="28720"/>
          <a:stretch>
            <a:fillRect/>
          </a:stretch>
        </p:blipFill>
        <p:spPr bwMode="auto">
          <a:xfrm>
            <a:off x="5715000" y="1524000"/>
            <a:ext cx="278987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Adresa</a:t>
            </a:r>
            <a:r>
              <a:rPr lang="en-US" dirty="0" smtClean="0"/>
              <a:t>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b="1" dirty="0" smtClean="0"/>
              <a:t>Media Acces Control</a:t>
            </a:r>
          </a:p>
          <a:p>
            <a:r>
              <a:rPr lang="vi-VN" dirty="0" smtClean="0"/>
              <a:t>Tipul de adresă folosit de nivelul Acces la Mediu</a:t>
            </a:r>
          </a:p>
          <a:p>
            <a:r>
              <a:rPr lang="vi-VN" dirty="0" smtClean="0"/>
              <a:t>Scrisă pe placa de reţea (ROM)</a:t>
            </a:r>
          </a:p>
          <a:p>
            <a:r>
              <a:rPr lang="vi-VN" dirty="0" smtClean="0"/>
              <a:t>Se mai numeşte şi </a:t>
            </a:r>
            <a:r>
              <a:rPr lang="vi-VN" b="1" dirty="0" smtClean="0"/>
              <a:t>adresă hardware </a:t>
            </a:r>
            <a:r>
              <a:rPr lang="vi-VN" dirty="0" smtClean="0"/>
              <a:t>sau </a:t>
            </a:r>
            <a:r>
              <a:rPr lang="vi-VN" b="1" dirty="0" smtClean="0"/>
              <a:t>adresă fizică</a:t>
            </a:r>
            <a:endParaRPr lang="en-US" b="1" dirty="0" smtClean="0"/>
          </a:p>
          <a:p>
            <a:endParaRPr lang="vi-VN" b="1" dirty="0" smtClean="0"/>
          </a:p>
          <a:p>
            <a:r>
              <a:rPr lang="vi-VN" dirty="0" smtClean="0"/>
              <a:t>Are </a:t>
            </a:r>
            <a:r>
              <a:rPr lang="vi-VN" b="1" dirty="0" smtClean="0">
                <a:solidFill>
                  <a:srgbClr val="0070C0"/>
                </a:solidFill>
              </a:rPr>
              <a:t>48 de biţi</a:t>
            </a:r>
            <a:r>
              <a:rPr lang="vi-VN" dirty="0" smtClean="0"/>
              <a:t>. Câţi octeţi?</a:t>
            </a:r>
          </a:p>
          <a:p>
            <a:pPr lvl="1"/>
            <a:r>
              <a:rPr lang="vi-VN" dirty="0" smtClean="0"/>
              <a:t>6 octeţi</a:t>
            </a:r>
          </a:p>
          <a:p>
            <a:pPr lvl="1"/>
            <a:r>
              <a:rPr lang="vi-VN" dirty="0" smtClean="0"/>
              <a:t>Exemplu: </a:t>
            </a:r>
            <a:r>
              <a:rPr lang="vi-VN" dirty="0" smtClean="0">
                <a:solidFill>
                  <a:srgbClr val="FF0000"/>
                </a:solidFill>
              </a:rPr>
              <a:t>00-02-44-56-6C-41</a:t>
            </a:r>
            <a:r>
              <a:rPr lang="vi-VN" dirty="0" smtClean="0"/>
              <a:t> (reprezentare hexazecimală)</a:t>
            </a:r>
          </a:p>
          <a:p>
            <a:r>
              <a:rPr lang="vi-VN" dirty="0" smtClean="0"/>
              <a:t>Asociată </a:t>
            </a:r>
            <a:r>
              <a:rPr lang="vi-VN" b="1" dirty="0" smtClean="0"/>
              <a:t>în mod unic unei plăci de reţea</a:t>
            </a:r>
          </a:p>
          <a:p>
            <a:pPr lvl="1"/>
            <a:r>
              <a:rPr lang="vi-VN" dirty="0" smtClean="0"/>
              <a:t>o placă de reţea nou creată are asociată o nouă adresă MAC</a:t>
            </a:r>
          </a:p>
          <a:p>
            <a:r>
              <a:rPr lang="vi-VN" dirty="0" smtClean="0"/>
              <a:t>Tip de adresare plată; asemenea seriilor de bancnote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Adresa</a:t>
            </a:r>
            <a:r>
              <a:rPr lang="en-US" dirty="0" smtClean="0"/>
              <a:t>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Windows</a:t>
            </a:r>
            <a:r>
              <a:rPr lang="en-US" dirty="0" smtClean="0"/>
              <a:t>:</a:t>
            </a:r>
          </a:p>
          <a:p>
            <a:r>
              <a:rPr lang="en-US" dirty="0" smtClean="0"/>
              <a:t>C:\Documents and Settings\Ramona&gt; </a:t>
            </a:r>
            <a:r>
              <a:rPr lang="en-US" dirty="0" err="1" smtClean="0"/>
              <a:t>ipconfig</a:t>
            </a:r>
            <a:r>
              <a:rPr lang="en-US" dirty="0" smtClean="0"/>
              <a:t> /all</a:t>
            </a:r>
          </a:p>
          <a:p>
            <a:pPr lvl="1">
              <a:buNone/>
            </a:pPr>
            <a:r>
              <a:rPr lang="en-US" dirty="0" smtClean="0"/>
              <a:t>[...]</a:t>
            </a:r>
          </a:p>
          <a:p>
            <a:pPr lvl="1">
              <a:buNone/>
            </a:pPr>
            <a:r>
              <a:rPr lang="en-US" dirty="0" smtClean="0"/>
              <a:t>Ethernet adapter </a:t>
            </a:r>
            <a:r>
              <a:rPr lang="en-US" dirty="0" err="1" smtClean="0"/>
              <a:t>Midgard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Media State . . . . . . . : Media disconnected</a:t>
            </a:r>
          </a:p>
          <a:p>
            <a:pPr lvl="1">
              <a:buNone/>
            </a:pPr>
            <a:r>
              <a:rPr lang="en-US" dirty="0" smtClean="0"/>
              <a:t>Description . . . . . . . : SURECOM EP-320X-R 100/10/M PCI Adapter</a:t>
            </a:r>
          </a:p>
          <a:p>
            <a:pPr lvl="1">
              <a:buNone/>
            </a:pPr>
            <a:r>
              <a:rPr lang="en-US" dirty="0" smtClean="0"/>
              <a:t>Physical Address. . . . . : 00-02-44-56-6C-41</a:t>
            </a:r>
          </a:p>
          <a:p>
            <a:endParaRPr lang="en-US" b="1" dirty="0" smtClean="0"/>
          </a:p>
          <a:p>
            <a:r>
              <a:rPr lang="en-US" b="1" dirty="0" smtClean="0"/>
              <a:t>Linux:</a:t>
            </a:r>
          </a:p>
          <a:p>
            <a:r>
              <a:rPr lang="en-US" dirty="0" err="1" smtClean="0"/>
              <a:t>ramona@anaconda</a:t>
            </a:r>
            <a:r>
              <a:rPr lang="en-US" dirty="0" smtClean="0"/>
              <a:t>:~$ /</a:t>
            </a:r>
            <a:r>
              <a:rPr lang="en-US" dirty="0" err="1" smtClean="0"/>
              <a:t>sbin</a:t>
            </a:r>
            <a:r>
              <a:rPr lang="en-US" dirty="0" smtClean="0"/>
              <a:t>/</a:t>
            </a:r>
            <a:r>
              <a:rPr lang="en-US" dirty="0" err="1" smtClean="0"/>
              <a:t>ifconfig</a:t>
            </a:r>
            <a:r>
              <a:rPr lang="en-US" dirty="0" smtClean="0"/>
              <a:t> eth0</a:t>
            </a:r>
          </a:p>
          <a:p>
            <a:pPr lvl="1">
              <a:buNone/>
            </a:pPr>
            <a:r>
              <a:rPr lang="en-US" dirty="0" smtClean="0"/>
              <a:t>eth0 Link </a:t>
            </a:r>
            <a:r>
              <a:rPr lang="en-US" dirty="0" err="1" smtClean="0"/>
              <a:t>encap:Ethernet</a:t>
            </a:r>
            <a:r>
              <a:rPr lang="en-US" dirty="0" smtClean="0"/>
              <a:t> </a:t>
            </a:r>
            <a:r>
              <a:rPr lang="en-US" dirty="0" err="1" smtClean="0"/>
              <a:t>HWaddr</a:t>
            </a:r>
            <a:r>
              <a:rPr lang="en-US" dirty="0" smtClean="0"/>
              <a:t> 00:07:E9:92:BC:D9</a:t>
            </a:r>
          </a:p>
          <a:p>
            <a:pPr lvl="1">
              <a:buNone/>
            </a:pPr>
            <a:r>
              <a:rPr lang="en-US" dirty="0" smtClean="0"/>
              <a:t>[...]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adresare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 smtClean="0"/>
              <a:t>Adresare plată</a:t>
            </a:r>
          </a:p>
          <a:p>
            <a:pPr lvl="1"/>
            <a:r>
              <a:rPr lang="vi-VN" dirty="0" smtClean="0"/>
              <a:t> se iau la rând numerele, seriile pentru un dispozitiv, cupon etc.</a:t>
            </a:r>
          </a:p>
          <a:p>
            <a:pPr lvl="1"/>
            <a:r>
              <a:rPr lang="vi-VN" dirty="0" smtClean="0"/>
              <a:t> seriile de bancnote, de bilete de autobuz, adresele MAC</a:t>
            </a:r>
          </a:p>
          <a:p>
            <a:r>
              <a:rPr lang="vi-VN" b="1" dirty="0" smtClean="0"/>
              <a:t>Adresare ierarhică</a:t>
            </a:r>
          </a:p>
          <a:p>
            <a:pPr lvl="1"/>
            <a:r>
              <a:rPr lang="vi-VN" dirty="0" smtClean="0"/>
              <a:t>ierarhizare care permite localizarea unui dispozitiv/cupon într-o</a:t>
            </a:r>
            <a:r>
              <a:rPr lang="en-US" dirty="0" smtClean="0"/>
              <a:t> </a:t>
            </a:r>
            <a:r>
              <a:rPr lang="vi-VN" dirty="0" smtClean="0"/>
              <a:t>regiune</a:t>
            </a:r>
          </a:p>
          <a:p>
            <a:pPr lvl="1"/>
            <a:r>
              <a:rPr lang="vi-VN" dirty="0" smtClean="0"/>
              <a:t>numerele de telefon, codurile poştale, </a:t>
            </a:r>
            <a:r>
              <a:rPr lang="vi-VN" b="1" dirty="0" smtClean="0"/>
              <a:t>adresele IP</a:t>
            </a:r>
          </a:p>
          <a:p>
            <a:r>
              <a:rPr lang="vi-VN" b="1" dirty="0" smtClean="0"/>
              <a:t>Avantaj</a:t>
            </a:r>
            <a:r>
              <a:rPr lang="vi-VN" dirty="0" smtClean="0"/>
              <a:t> adresare ierarhică</a:t>
            </a:r>
          </a:p>
          <a:p>
            <a:pPr lvl="1"/>
            <a:r>
              <a:rPr lang="vi-VN" dirty="0" smtClean="0"/>
              <a:t>găsirea mult mai uşoară a dispozitivului/cuponului</a:t>
            </a:r>
          </a:p>
          <a:p>
            <a:r>
              <a:rPr lang="vi-VN" b="1" dirty="0" smtClean="0"/>
              <a:t>Dezavantaj</a:t>
            </a:r>
            <a:r>
              <a:rPr lang="vi-VN" dirty="0" smtClean="0"/>
              <a:t> adresare ierarhică</a:t>
            </a:r>
          </a:p>
          <a:p>
            <a:pPr lvl="1"/>
            <a:r>
              <a:rPr lang="vi-VN" dirty="0" smtClean="0"/>
              <a:t>se pierd numere, serii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retea</a:t>
            </a:r>
            <a:r>
              <a:rPr lang="en-US" dirty="0" smtClean="0"/>
              <a:t> de </a:t>
            </a:r>
            <a:r>
              <a:rPr lang="en-US" dirty="0" err="1" smtClean="0"/>
              <a:t>calculatoare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Toate reţelele, inclusiv cele complexe, includ trei blocuri fundamentale:</a:t>
            </a:r>
          </a:p>
          <a:p>
            <a:pPr lvl="1"/>
            <a:r>
              <a:rPr lang="vi-VN" dirty="0" smtClean="0"/>
              <a:t>dispozitive care </a:t>
            </a:r>
            <a:r>
              <a:rPr lang="vi-VN" b="1" dirty="0" smtClean="0"/>
              <a:t>furnizează servicii</a:t>
            </a:r>
            <a:r>
              <a:rPr lang="vi-VN" dirty="0" smtClean="0"/>
              <a:t> reţelei;.</a:t>
            </a:r>
          </a:p>
          <a:p>
            <a:pPr lvl="1"/>
            <a:r>
              <a:rPr lang="vi-VN" dirty="0" smtClean="0"/>
              <a:t>dispozitive care </a:t>
            </a:r>
            <a:r>
              <a:rPr lang="vi-VN" b="1" dirty="0" smtClean="0"/>
              <a:t>utilizează serviciile</a:t>
            </a:r>
            <a:r>
              <a:rPr lang="vi-VN" dirty="0" smtClean="0"/>
              <a:t> oferite de reţea;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 set de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reguli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pentru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comunicarea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între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aceste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dispozitive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(protocol de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comunicare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vi-V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b="1" dirty="0" smtClean="0"/>
              <a:t>comunicaţie</a:t>
            </a:r>
          </a:p>
          <a:p>
            <a:pPr lvl="1"/>
            <a:r>
              <a:rPr lang="vi-VN" dirty="0" smtClean="0"/>
              <a:t>magistrale (PCI, AGP, USB)</a:t>
            </a:r>
          </a:p>
          <a:p>
            <a:pPr lvl="1"/>
            <a:r>
              <a:rPr lang="vi-VN" dirty="0" smtClean="0"/>
              <a:t>medii de transmisie (cabluri electrice, fibră optică)</a:t>
            </a:r>
          </a:p>
          <a:p>
            <a:r>
              <a:rPr lang="vi-VN" b="1" dirty="0" smtClean="0"/>
              <a:t>conexiune</a:t>
            </a:r>
          </a:p>
          <a:p>
            <a:pPr lvl="1"/>
            <a:r>
              <a:rPr lang="vi-VN" dirty="0" smtClean="0"/>
              <a:t>chipset-uri (northbridge, southbridge)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dirty="0" smtClean="0"/>
              <a:t>spozitive de interconectare (plăci de reţea, switch-uri, rutere)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Adresa</a:t>
            </a:r>
            <a:r>
              <a:rPr lang="en-US" dirty="0" smtClean="0"/>
              <a:t>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/>
              <a:t>Tipul de adresare folosit de protocolul IP</a:t>
            </a:r>
          </a:p>
          <a:p>
            <a:r>
              <a:rPr lang="vi-VN" b="1" dirty="0" smtClean="0"/>
              <a:t>IP (Internet Protocol) </a:t>
            </a:r>
            <a:r>
              <a:rPr lang="vi-VN" dirty="0" smtClean="0"/>
              <a:t>– protocolul fundamental de nivel</a:t>
            </a:r>
            <a:r>
              <a:rPr lang="en-US" dirty="0" smtClean="0"/>
              <a:t> </a:t>
            </a:r>
            <a:r>
              <a:rPr lang="vi-VN" dirty="0" smtClean="0"/>
              <a:t>Reţea</a:t>
            </a:r>
          </a:p>
          <a:p>
            <a:r>
              <a:rPr lang="vi-VN" dirty="0" smtClean="0"/>
              <a:t>O adresă IP este un şir de </a:t>
            </a:r>
            <a:r>
              <a:rPr lang="vi-VN" b="1" dirty="0" smtClean="0">
                <a:solidFill>
                  <a:srgbClr val="FF0000"/>
                </a:solidFill>
              </a:rPr>
              <a:t>32 de biţi (4</a:t>
            </a:r>
            <a:r>
              <a:rPr lang="en-US" b="1" dirty="0" smtClean="0">
                <a:solidFill>
                  <a:srgbClr val="FF0000"/>
                </a:solidFill>
              </a:rPr>
              <a:t>B)</a:t>
            </a:r>
            <a:endParaRPr lang="vi-VN" b="1" dirty="0" smtClean="0">
              <a:solidFill>
                <a:srgbClr val="FF0000"/>
              </a:solidFill>
            </a:endParaRPr>
          </a:p>
          <a:p>
            <a:r>
              <a:rPr lang="vi-VN" dirty="0" smtClean="0"/>
              <a:t>Se preferă scrierea ei în formatul cu puncte (dot-decimal</a:t>
            </a:r>
            <a:r>
              <a:rPr lang="en-US" dirty="0" smtClean="0"/>
              <a:t> </a:t>
            </a:r>
            <a:r>
              <a:rPr lang="vi-VN" dirty="0" smtClean="0"/>
              <a:t>notation)</a:t>
            </a:r>
          </a:p>
          <a:p>
            <a:pPr lvl="1"/>
            <a:r>
              <a:rPr lang="vi-VN" dirty="0" smtClean="0"/>
              <a:t>11000000 10101000 00000000 00000001</a:t>
            </a:r>
          </a:p>
          <a:p>
            <a:pPr lvl="1"/>
            <a:r>
              <a:rPr lang="vi-VN" dirty="0" smtClean="0">
                <a:solidFill>
                  <a:srgbClr val="0070C0"/>
                </a:solidFill>
              </a:rPr>
              <a:t>192 . 168 . 0 . 1</a:t>
            </a:r>
          </a:p>
          <a:p>
            <a:r>
              <a:rPr lang="vi-VN" b="1" dirty="0" smtClean="0"/>
              <a:t>Adresare ierarhică</a:t>
            </a:r>
          </a:p>
          <a:p>
            <a:pPr lvl="1"/>
            <a:r>
              <a:rPr lang="vi-VN" dirty="0" smtClean="0"/>
              <a:t>permite împărţirea Internetului în reţele</a:t>
            </a:r>
          </a:p>
          <a:p>
            <a:pPr lvl="1"/>
            <a:r>
              <a:rPr lang="vi-VN" dirty="0" smtClean="0"/>
              <a:t>se poate identifica mult mai uşor o staţie (după adresa IP)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- </a:t>
            </a:r>
            <a:r>
              <a:rPr lang="vi-VN" dirty="0" smtClean="0"/>
              <a:t>Domain Name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În Internet se folose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vi-VN" dirty="0" smtClean="0"/>
              <a:t>c </a:t>
            </a:r>
            <a:r>
              <a:rPr lang="vi-VN" b="1" dirty="0" smtClean="0"/>
              <a:t>nume</a:t>
            </a:r>
          </a:p>
          <a:p>
            <a:pPr lvl="1"/>
            <a:r>
              <a:rPr lang="vi-VN" dirty="0" smtClean="0"/>
              <a:t>site-uri (www.ubuntu.com, curs.cs.pub.ro, mail.google.com)</a:t>
            </a:r>
          </a:p>
          <a:p>
            <a:pPr lvl="1"/>
            <a:r>
              <a:rPr lang="vi-VN" dirty="0" smtClean="0"/>
              <a:t>adrese de e-mail (student@gmail.com)</a:t>
            </a:r>
          </a:p>
          <a:p>
            <a:r>
              <a:rPr lang="vi-VN" dirty="0" smtClean="0"/>
              <a:t>Nu se folosesc (decât rar)</a:t>
            </a:r>
            <a:r>
              <a:rPr lang="vi-VN" b="1" dirty="0" smtClean="0"/>
              <a:t> adrese IP</a:t>
            </a:r>
            <a:r>
              <a:rPr lang="vi-VN" dirty="0" smtClean="0"/>
              <a:t> (141.85.224.18)</a:t>
            </a:r>
          </a:p>
          <a:p>
            <a:pPr lvl="1"/>
            <a:r>
              <a:rPr lang="vi-VN" dirty="0" smtClean="0"/>
              <a:t>uşurinţa în memorare (nume faţă de adresă IP)</a:t>
            </a:r>
          </a:p>
          <a:p>
            <a:r>
              <a:rPr lang="vi-VN" dirty="0" smtClean="0"/>
              <a:t>Se realizează o </a:t>
            </a:r>
            <a:r>
              <a:rPr lang="vi-VN" b="1" dirty="0" smtClean="0">
                <a:solidFill>
                  <a:srgbClr val="0070C0"/>
                </a:solidFill>
              </a:rPr>
              <a:t>asociere/mapare</a:t>
            </a:r>
            <a:r>
              <a:rPr lang="vi-VN" dirty="0" smtClean="0"/>
              <a:t> între nume şi adresă IP</a:t>
            </a:r>
          </a:p>
          <a:p>
            <a:pPr lvl="1"/>
            <a:r>
              <a:rPr lang="vi-VN" dirty="0" smtClean="0"/>
              <a:t>procesul este transparent utilizatorului</a:t>
            </a:r>
          </a:p>
          <a:p>
            <a:r>
              <a:rPr lang="vi-VN" dirty="0" smtClean="0"/>
              <a:t>Transparenţa este asigurată de </a:t>
            </a:r>
            <a:r>
              <a:rPr lang="vi-VN" b="1" dirty="0" smtClean="0"/>
              <a:t>DNS</a:t>
            </a:r>
          </a:p>
          <a:p>
            <a:r>
              <a:rPr lang="vi-VN" dirty="0" smtClean="0"/>
              <a:t>Translatarea numelor în adrese IP</a:t>
            </a:r>
          </a:p>
          <a:p>
            <a:pPr lvl="1"/>
            <a:r>
              <a:rPr lang="vi-VN" dirty="0" smtClean="0"/>
              <a:t>se introduce numele</a:t>
            </a:r>
          </a:p>
          <a:p>
            <a:pPr lvl="1"/>
            <a:r>
              <a:rPr lang="vi-VN" dirty="0" smtClean="0"/>
              <a:t>se “transformă” numele în adresă IP</a:t>
            </a:r>
          </a:p>
          <a:p>
            <a:pPr lvl="1"/>
            <a:r>
              <a:rPr lang="vi-VN" dirty="0" smtClean="0"/>
              <a:t>se identifică şi interog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vi-VN" dirty="0" smtClean="0"/>
              <a:t>ează staţia asociată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- </a:t>
            </a:r>
            <a:r>
              <a:rPr lang="en-US" dirty="0" err="1" smtClean="0"/>
              <a:t>caracteristici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deleagă autoritatea pentru nume; </a:t>
            </a:r>
            <a:r>
              <a:rPr lang="vi-VN" dirty="0" smtClean="0">
                <a:hlinkClick r:id="rId2" tooltip="Bază de date"/>
              </a:rPr>
              <a:t>baza de date</a:t>
            </a:r>
            <a:r>
              <a:rPr lang="vi-VN" dirty="0" smtClean="0"/>
              <a:t> cu numele și adresele IP este distribuită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b="1" dirty="0" smtClean="0"/>
              <a:t>Root </a:t>
            </a:r>
            <a:r>
              <a:rPr lang="en-US" b="1" dirty="0" err="1" smtClean="0"/>
              <a:t>nameservers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exista</a:t>
            </a:r>
            <a:r>
              <a:rPr lang="en-US" dirty="0" smtClean="0"/>
              <a:t> 13 la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RNC</a:t>
            </a:r>
            <a:r>
              <a:rPr lang="en-US" dirty="0" smtClean="0"/>
              <a:t> (Romanian National Computer Network) </a:t>
            </a:r>
            <a:r>
              <a:rPr lang="en-US" dirty="0" err="1" smtClean="0"/>
              <a:t>sau</a:t>
            </a:r>
            <a:r>
              <a:rPr lang="en-US" dirty="0" smtClean="0"/>
              <a:t> un alt </a:t>
            </a:r>
            <a:r>
              <a:rPr lang="en-US" b="1" dirty="0" err="1" smtClean="0">
                <a:solidFill>
                  <a:srgbClr val="0070C0"/>
                </a:solidFill>
              </a:rPr>
              <a:t>registrator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autorizat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setarile</a:t>
            </a:r>
            <a:r>
              <a:rPr lang="en-US" dirty="0" smtClean="0"/>
              <a:t> DNS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pastrate</a:t>
            </a:r>
            <a:r>
              <a:rPr lang="en-US" dirty="0" smtClean="0"/>
              <a:t> la </a:t>
            </a:r>
            <a:r>
              <a:rPr lang="en-US" dirty="0" err="1" smtClean="0"/>
              <a:t>registratorul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</a:t>
            </a:r>
            <a:r>
              <a:rPr lang="en-US" dirty="0" err="1" smtClean="0"/>
              <a:t>ati</a:t>
            </a:r>
            <a:r>
              <a:rPr lang="en-US" dirty="0" smtClean="0"/>
              <a:t> </a:t>
            </a:r>
            <a:r>
              <a:rPr lang="en-US" dirty="0" err="1" smtClean="0"/>
              <a:t>inregistrat</a:t>
            </a:r>
            <a:r>
              <a:rPr lang="en-US" dirty="0" smtClean="0"/>
              <a:t> </a:t>
            </a:r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 err="1" smtClean="0"/>
              <a:t>respectiv</a:t>
            </a:r>
            <a:r>
              <a:rPr lang="en-US" dirty="0" smtClean="0"/>
              <a:t> (</a:t>
            </a:r>
            <a:r>
              <a:rPr lang="en-US" b="1" dirty="0" smtClean="0"/>
              <a:t>ROTLD.RO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domeniile</a:t>
            </a:r>
            <a:r>
              <a:rPr lang="en-US" dirty="0" smtClean="0"/>
              <a:t> .</a:t>
            </a:r>
            <a:r>
              <a:rPr lang="en-US" dirty="0" err="1" smtClean="0"/>
              <a:t>ro</a:t>
            </a:r>
            <a:r>
              <a:rPr lang="en-US" dirty="0" smtClean="0"/>
              <a:t>). In general, </a:t>
            </a:r>
            <a:r>
              <a:rPr lang="en-US" dirty="0" err="1" smtClean="0"/>
              <a:t>acestea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puncta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b="1" dirty="0" err="1" smtClean="0"/>
              <a:t>serverul</a:t>
            </a:r>
            <a:r>
              <a:rPr lang="en-US" b="1" dirty="0" smtClean="0"/>
              <a:t> </a:t>
            </a:r>
            <a:r>
              <a:rPr lang="en-US" b="1" dirty="0" err="1" smtClean="0"/>
              <a:t>furnizorului</a:t>
            </a:r>
            <a:r>
              <a:rPr lang="en-US" b="1" dirty="0" smtClean="0"/>
              <a:t> </a:t>
            </a:r>
            <a:r>
              <a:rPr lang="en-US" b="1" dirty="0" err="1" smtClean="0"/>
              <a:t>serviciilor</a:t>
            </a:r>
            <a:r>
              <a:rPr lang="en-US" b="1" dirty="0" smtClean="0"/>
              <a:t> de web hosting ()ISP.</a:t>
            </a:r>
          </a:p>
          <a:p>
            <a:endParaRPr lang="en-US" dirty="0" smtClean="0"/>
          </a:p>
          <a:p>
            <a:r>
              <a:rPr lang="en-US" dirty="0" err="1" smtClean="0"/>
              <a:t>Serverul</a:t>
            </a:r>
            <a:r>
              <a:rPr lang="en-US" dirty="0" smtClean="0"/>
              <a:t> DNS al </a:t>
            </a:r>
            <a:r>
              <a:rPr lang="en-US" dirty="0" err="1" smtClean="0"/>
              <a:t>providerului</a:t>
            </a:r>
            <a:r>
              <a:rPr lang="en-US" dirty="0" smtClean="0"/>
              <a:t> </a:t>
            </a:r>
            <a:r>
              <a:rPr lang="en-US" dirty="0" err="1" smtClean="0"/>
              <a:t>dvs</a:t>
            </a:r>
            <a:r>
              <a:rPr lang="en-US" dirty="0" smtClean="0"/>
              <a:t>. (ISP) </a:t>
            </a:r>
            <a:r>
              <a:rPr lang="en-US" dirty="0" err="1" smtClean="0"/>
              <a:t>interogheaza</a:t>
            </a:r>
            <a:r>
              <a:rPr lang="en-US" dirty="0" smtClean="0"/>
              <a:t> </a:t>
            </a:r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13 Root </a:t>
            </a:r>
            <a:r>
              <a:rPr lang="en-US" dirty="0" err="1" smtClean="0"/>
              <a:t>Nameservers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o data la 24h</a:t>
            </a:r>
            <a:r>
              <a:rPr lang="en-US" dirty="0" smtClean="0"/>
              <a:t> </a:t>
            </a:r>
            <a:r>
              <a:rPr lang="en-US" dirty="0" err="1" smtClean="0"/>
              <a:t>actualizand</a:t>
            </a:r>
            <a:r>
              <a:rPr lang="en-US" dirty="0" smtClean="0"/>
              <a:t> </a:t>
            </a:r>
            <a:r>
              <a:rPr lang="en-US" dirty="0" err="1" smtClean="0"/>
              <a:t>propriile</a:t>
            </a:r>
            <a:r>
              <a:rPr lang="en-US" dirty="0" smtClean="0"/>
              <a:t> </a:t>
            </a:r>
            <a:r>
              <a:rPr lang="en-US" dirty="0" err="1" smtClean="0"/>
              <a:t>inregistrari</a:t>
            </a:r>
            <a:r>
              <a:rPr lang="en-US" dirty="0" smtClean="0"/>
              <a:t> DNS, care la </a:t>
            </a:r>
            <a:r>
              <a:rPr lang="en-US" dirty="0" err="1" smtClean="0"/>
              <a:t>randul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rezolva</a:t>
            </a:r>
            <a:r>
              <a:rPr lang="en-US" dirty="0" smtClean="0"/>
              <a:t> </a:t>
            </a:r>
            <a:r>
              <a:rPr lang="en-US" dirty="0" err="1" smtClean="0"/>
              <a:t>cererile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serverul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se </a:t>
            </a:r>
            <a:r>
              <a:rPr lang="en-US" dirty="0" err="1" smtClean="0"/>
              <a:t>afla</a:t>
            </a:r>
            <a:r>
              <a:rPr lang="en-US" dirty="0" smtClean="0"/>
              <a:t> site-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dvs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Subretele</a:t>
            </a:r>
            <a:r>
              <a:rPr lang="en-US" dirty="0" smtClean="0"/>
              <a:t> in </a:t>
            </a:r>
            <a:r>
              <a:rPr lang="en-US" dirty="0" err="1" smtClean="0"/>
              <a:t>adresarea</a:t>
            </a:r>
            <a:r>
              <a:rPr lang="en-US" dirty="0" smtClean="0"/>
              <a:t>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 smtClean="0"/>
              <a:t>Adresarea IP este un tip de adresare ierarhică</a:t>
            </a:r>
          </a:p>
          <a:p>
            <a:pPr lvl="1"/>
            <a:r>
              <a:rPr lang="vi-VN" dirty="0" smtClean="0"/>
              <a:t>se poate identifica uşor reţeaua ce conţine o adresă IP dată</a:t>
            </a:r>
          </a:p>
          <a:p>
            <a:r>
              <a:rPr lang="vi-VN" dirty="0" smtClean="0"/>
              <a:t>Două părţi pentru adresa IP</a:t>
            </a:r>
          </a:p>
          <a:p>
            <a:pPr lvl="1"/>
            <a:r>
              <a:rPr lang="vi-VN" dirty="0" smtClean="0"/>
              <a:t>o parte identifică </a:t>
            </a:r>
            <a:r>
              <a:rPr lang="vi-VN" b="1" dirty="0" smtClean="0"/>
              <a:t>(sub)reţeaua</a:t>
            </a:r>
          </a:p>
          <a:p>
            <a:pPr lvl="1"/>
            <a:r>
              <a:rPr lang="vi-VN" dirty="0" smtClean="0"/>
              <a:t>altă parte ce identifică </a:t>
            </a:r>
            <a:r>
              <a:rPr lang="vi-VN" b="1" dirty="0" smtClean="0"/>
              <a:t>staţia</a:t>
            </a:r>
            <a:r>
              <a:rPr lang="vi-VN" dirty="0" smtClean="0"/>
              <a:t> din (sub)reţea</a:t>
            </a:r>
          </a:p>
          <a:p>
            <a:r>
              <a:rPr lang="vi-VN" dirty="0" smtClean="0"/>
              <a:t>Cum se identifica fiecare parte?</a:t>
            </a:r>
          </a:p>
          <a:p>
            <a:pPr lvl="1"/>
            <a:r>
              <a:rPr lang="vi-VN" b="1" dirty="0" smtClean="0"/>
              <a:t>masca de subreţea</a:t>
            </a:r>
          </a:p>
          <a:p>
            <a:r>
              <a:rPr lang="vi-VN" dirty="0" smtClean="0"/>
              <a:t>Exemplu de mască de subreţea:</a:t>
            </a:r>
          </a:p>
          <a:p>
            <a:pPr lvl="1"/>
            <a:r>
              <a:rPr lang="vi-VN" dirty="0" smtClean="0"/>
              <a:t>11111111 11111111 00000000 00000000</a:t>
            </a:r>
          </a:p>
          <a:p>
            <a:pPr lvl="1"/>
            <a:r>
              <a:rPr lang="vi-VN" dirty="0" smtClean="0"/>
              <a:t>255 . 255 . 0 . 0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mputr2"/>
          <p:cNvSpPr>
            <a:spLocks noEditPoints="1" noChangeArrowheads="1"/>
          </p:cNvSpPr>
          <p:nvPr/>
        </p:nvSpPr>
        <p:spPr bwMode="auto">
          <a:xfrm>
            <a:off x="5651500" y="3357563"/>
            <a:ext cx="946150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computr2"/>
          <p:cNvSpPr>
            <a:spLocks noEditPoints="1" noChangeArrowheads="1"/>
          </p:cNvSpPr>
          <p:nvPr/>
        </p:nvSpPr>
        <p:spPr bwMode="auto">
          <a:xfrm>
            <a:off x="2700338" y="3357563"/>
            <a:ext cx="946150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computr2"/>
          <p:cNvSpPr>
            <a:spLocks noEditPoints="1" noChangeArrowheads="1"/>
          </p:cNvSpPr>
          <p:nvPr/>
        </p:nvSpPr>
        <p:spPr bwMode="auto">
          <a:xfrm>
            <a:off x="4067175" y="2133600"/>
            <a:ext cx="946150" cy="1008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aptop"/>
          <p:cNvSpPr>
            <a:spLocks noEditPoints="1" noChangeArrowheads="1"/>
          </p:cNvSpPr>
          <p:nvPr/>
        </p:nvSpPr>
        <p:spPr bwMode="auto">
          <a:xfrm>
            <a:off x="7451725" y="5011738"/>
            <a:ext cx="865188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aptop"/>
          <p:cNvSpPr>
            <a:spLocks noEditPoints="1" noChangeArrowheads="1"/>
          </p:cNvSpPr>
          <p:nvPr/>
        </p:nvSpPr>
        <p:spPr bwMode="auto">
          <a:xfrm>
            <a:off x="7524750" y="3355975"/>
            <a:ext cx="865188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aptop"/>
          <p:cNvSpPr>
            <a:spLocks noEditPoints="1" noChangeArrowheads="1"/>
          </p:cNvSpPr>
          <p:nvPr/>
        </p:nvSpPr>
        <p:spPr bwMode="auto">
          <a:xfrm>
            <a:off x="7486650" y="1970088"/>
            <a:ext cx="865188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aptop"/>
          <p:cNvSpPr>
            <a:spLocks noEditPoints="1" noChangeArrowheads="1"/>
          </p:cNvSpPr>
          <p:nvPr/>
        </p:nvSpPr>
        <p:spPr bwMode="auto">
          <a:xfrm>
            <a:off x="4111625" y="404813"/>
            <a:ext cx="865188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aptop"/>
          <p:cNvSpPr>
            <a:spLocks noEditPoints="1" noChangeArrowheads="1"/>
          </p:cNvSpPr>
          <p:nvPr/>
        </p:nvSpPr>
        <p:spPr bwMode="auto">
          <a:xfrm>
            <a:off x="5911850" y="692150"/>
            <a:ext cx="865188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aptop"/>
          <p:cNvSpPr>
            <a:spLocks noEditPoints="1" noChangeArrowheads="1"/>
          </p:cNvSpPr>
          <p:nvPr/>
        </p:nvSpPr>
        <p:spPr bwMode="auto">
          <a:xfrm>
            <a:off x="2266950" y="692150"/>
            <a:ext cx="865188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aptop"/>
          <p:cNvSpPr>
            <a:spLocks noEditPoints="1" noChangeArrowheads="1"/>
          </p:cNvSpPr>
          <p:nvPr/>
        </p:nvSpPr>
        <p:spPr bwMode="auto">
          <a:xfrm>
            <a:off x="1042988" y="1970088"/>
            <a:ext cx="865187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aptop"/>
          <p:cNvSpPr>
            <a:spLocks noEditPoints="1" noChangeArrowheads="1"/>
          </p:cNvSpPr>
          <p:nvPr/>
        </p:nvSpPr>
        <p:spPr bwMode="auto">
          <a:xfrm>
            <a:off x="1042988" y="5029200"/>
            <a:ext cx="865187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aptop"/>
          <p:cNvSpPr>
            <a:spLocks noEditPoints="1" noChangeArrowheads="1"/>
          </p:cNvSpPr>
          <p:nvPr/>
        </p:nvSpPr>
        <p:spPr bwMode="auto">
          <a:xfrm>
            <a:off x="971550" y="3365500"/>
            <a:ext cx="865188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59"/>
          <p:cNvSpPr>
            <a:spLocks noChangeShapeType="1"/>
          </p:cNvSpPr>
          <p:nvPr/>
        </p:nvSpPr>
        <p:spPr bwMode="auto">
          <a:xfrm flipH="1">
            <a:off x="3460750" y="2405063"/>
            <a:ext cx="815975" cy="1096962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62"/>
          <p:cNvSpPr>
            <a:spLocks noChangeShapeType="1"/>
          </p:cNvSpPr>
          <p:nvPr/>
        </p:nvSpPr>
        <p:spPr bwMode="auto">
          <a:xfrm>
            <a:off x="3446463" y="3686175"/>
            <a:ext cx="2419350" cy="0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63"/>
          <p:cNvSpPr>
            <a:spLocks noChangeShapeType="1"/>
          </p:cNvSpPr>
          <p:nvPr/>
        </p:nvSpPr>
        <p:spPr bwMode="auto">
          <a:xfrm>
            <a:off x="4811713" y="2405063"/>
            <a:ext cx="1039812" cy="1252537"/>
          </a:xfrm>
          <a:prstGeom prst="line">
            <a:avLst/>
          </a:prstGeom>
          <a:noFill/>
          <a:ln w="76200" cmpd="tri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64"/>
          <p:cNvSpPr>
            <a:spLocks noChangeShapeType="1"/>
          </p:cNvSpPr>
          <p:nvPr/>
        </p:nvSpPr>
        <p:spPr bwMode="auto">
          <a:xfrm>
            <a:off x="2757488" y="1322388"/>
            <a:ext cx="1730375" cy="815975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65"/>
          <p:cNvSpPr>
            <a:spLocks noChangeShapeType="1"/>
          </p:cNvSpPr>
          <p:nvPr/>
        </p:nvSpPr>
        <p:spPr bwMode="auto">
          <a:xfrm>
            <a:off x="4502150" y="1041400"/>
            <a:ext cx="0" cy="1096963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66"/>
          <p:cNvSpPr>
            <a:spLocks noChangeShapeType="1"/>
          </p:cNvSpPr>
          <p:nvPr/>
        </p:nvSpPr>
        <p:spPr bwMode="auto">
          <a:xfrm flipH="1">
            <a:off x="4473575" y="1336675"/>
            <a:ext cx="1871663" cy="815975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67"/>
          <p:cNvSpPr>
            <a:spLocks noChangeShapeType="1"/>
          </p:cNvSpPr>
          <p:nvPr/>
        </p:nvSpPr>
        <p:spPr bwMode="auto">
          <a:xfrm>
            <a:off x="1758950" y="2181225"/>
            <a:ext cx="1138238" cy="1349375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68"/>
          <p:cNvSpPr>
            <a:spLocks noChangeShapeType="1"/>
          </p:cNvSpPr>
          <p:nvPr/>
        </p:nvSpPr>
        <p:spPr bwMode="auto">
          <a:xfrm>
            <a:off x="1687513" y="3602038"/>
            <a:ext cx="1182687" cy="0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69"/>
          <p:cNvSpPr>
            <a:spLocks noChangeShapeType="1"/>
          </p:cNvSpPr>
          <p:nvPr/>
        </p:nvSpPr>
        <p:spPr bwMode="auto">
          <a:xfrm flipV="1">
            <a:off x="1785938" y="3587750"/>
            <a:ext cx="1112837" cy="1617663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72"/>
          <p:cNvSpPr>
            <a:spLocks noChangeShapeType="1"/>
          </p:cNvSpPr>
          <p:nvPr/>
        </p:nvSpPr>
        <p:spPr bwMode="auto">
          <a:xfrm flipV="1">
            <a:off x="6400800" y="3671888"/>
            <a:ext cx="1308100" cy="14287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73"/>
          <p:cNvSpPr>
            <a:spLocks noChangeShapeType="1"/>
          </p:cNvSpPr>
          <p:nvPr/>
        </p:nvSpPr>
        <p:spPr bwMode="auto">
          <a:xfrm flipV="1">
            <a:off x="6415088" y="2152650"/>
            <a:ext cx="1209675" cy="1533525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74"/>
          <p:cNvSpPr>
            <a:spLocks noChangeShapeType="1"/>
          </p:cNvSpPr>
          <p:nvPr/>
        </p:nvSpPr>
        <p:spPr bwMode="auto">
          <a:xfrm>
            <a:off x="6415088" y="3700463"/>
            <a:ext cx="1166812" cy="1433512"/>
          </a:xfrm>
          <a:prstGeom prst="line">
            <a:avLst/>
          </a:prstGeom>
          <a:noFill/>
          <a:ln w="38100" cmpd="dbl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AutoShape 76"/>
          <p:cNvSpPr>
            <a:spLocks noChangeArrowheads="1"/>
          </p:cNvSpPr>
          <p:nvPr/>
        </p:nvSpPr>
        <p:spPr bwMode="auto">
          <a:xfrm flipV="1">
            <a:off x="3644900" y="4530725"/>
            <a:ext cx="1306513" cy="449263"/>
          </a:xfrm>
          <a:prstGeom prst="wedgeRectCallout">
            <a:avLst>
              <a:gd name="adj1" fmla="val -67014"/>
              <a:gd name="adj2" fmla="val 136921"/>
            </a:avLst>
          </a:prstGeom>
          <a:solidFill>
            <a:srgbClr val="FBF5A3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o-RO" b="1">
                <a:solidFill>
                  <a:srgbClr val="FF3300"/>
                </a:solidFill>
              </a:rPr>
              <a:t>SERVER</a:t>
            </a:r>
          </a:p>
        </p:txBody>
      </p:sp>
      <p:sp>
        <p:nvSpPr>
          <p:cNvPr id="12315" name="AutoShape 77"/>
          <p:cNvSpPr>
            <a:spLocks noChangeArrowheads="1"/>
          </p:cNvSpPr>
          <p:nvPr/>
        </p:nvSpPr>
        <p:spPr bwMode="auto">
          <a:xfrm flipV="1">
            <a:off x="6508750" y="1417637"/>
            <a:ext cx="2038350" cy="639762"/>
          </a:xfrm>
          <a:prstGeom prst="wedgeRectCallout">
            <a:avLst>
              <a:gd name="adj1" fmla="val -46264"/>
              <a:gd name="adj2" fmla="val 86185"/>
            </a:avLst>
          </a:prstGeom>
          <a:solidFill>
            <a:srgbClr val="FBF5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o-RO" b="1" dirty="0">
                <a:solidFill>
                  <a:srgbClr val="FF3300"/>
                </a:solidFill>
              </a:rPr>
              <a:t>WORK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Utilitate</a:t>
            </a:r>
            <a:r>
              <a:rPr lang="en-US" dirty="0" smtClean="0"/>
              <a:t> </a:t>
            </a:r>
            <a:r>
              <a:rPr lang="en-US" dirty="0" err="1" smtClean="0"/>
              <a:t>retele</a:t>
            </a:r>
            <a:r>
              <a:rPr lang="en-US" dirty="0" smtClean="0"/>
              <a:t> de </a:t>
            </a:r>
            <a:r>
              <a:rPr lang="en-US" dirty="0" err="1" smtClean="0"/>
              <a:t>calculatoare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/>
              <a:t>Mărirea capacităţii de stocare: </a:t>
            </a:r>
            <a:r>
              <a:rPr lang="vi-VN" b="1" dirty="0" smtClean="0"/>
              <a:t>file sharing</a:t>
            </a:r>
          </a:p>
          <a:p>
            <a:r>
              <a:rPr lang="vi-VN" dirty="0" smtClean="0"/>
              <a:t>Mărirea puterii de calcul: </a:t>
            </a:r>
            <a:r>
              <a:rPr lang="vi-VN" b="1" dirty="0" smtClean="0"/>
              <a:t>sisteme distribuite</a:t>
            </a:r>
          </a:p>
          <a:p>
            <a:r>
              <a:rPr lang="vi-VN" b="1" dirty="0" smtClean="0"/>
              <a:t>Partajarea unei resurse</a:t>
            </a:r>
            <a:r>
              <a:rPr lang="vi-VN" dirty="0" smtClean="0"/>
              <a:t> de toate sistemele din retea: imprimantă</a:t>
            </a:r>
          </a:p>
          <a:p>
            <a:r>
              <a:rPr lang="vi-VN" dirty="0" smtClean="0"/>
              <a:t>Posibilitatea accesării unei resurse şi a </a:t>
            </a:r>
            <a:r>
              <a:rPr lang="vi-VN" b="1" dirty="0" smtClean="0"/>
              <a:t>lucrului de la distantă</a:t>
            </a:r>
            <a:r>
              <a:rPr lang="en-US" dirty="0" smtClean="0"/>
              <a:t> </a:t>
            </a:r>
            <a:r>
              <a:rPr lang="vi-VN" dirty="0" smtClean="0"/>
              <a:t>(remote)</a:t>
            </a:r>
          </a:p>
          <a:p>
            <a:r>
              <a:rPr lang="vi-VN" b="1" dirty="0" smtClean="0"/>
              <a:t>Comunicaţia facilă</a:t>
            </a:r>
            <a:r>
              <a:rPr lang="vi-VN" dirty="0" smtClean="0"/>
              <a:t> între persoane aflate la distanţă: chat,messaging, video conference</a:t>
            </a:r>
          </a:p>
          <a:p>
            <a:r>
              <a:rPr lang="vi-VN" b="1" dirty="0" smtClean="0"/>
              <a:t>Knowledge sharing</a:t>
            </a:r>
            <a:r>
              <a:rPr lang="vi-VN" dirty="0" smtClean="0"/>
              <a:t>: wikipedia, tutoriale, Google books</a:t>
            </a:r>
          </a:p>
          <a:p>
            <a:r>
              <a:rPr lang="vi-VN" b="1" dirty="0" smtClean="0"/>
              <a:t>Social networking</a:t>
            </a:r>
            <a:r>
              <a:rPr lang="vi-VN" dirty="0" smtClean="0"/>
              <a:t>: Facebook, MySpace, Twitter, blogs</a:t>
            </a:r>
          </a:p>
          <a:p>
            <a:r>
              <a:rPr lang="en-US" b="1" dirty="0" err="1" smtClean="0"/>
              <a:t>Jocuri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ARHITECTURA  </a:t>
            </a:r>
            <a:br>
              <a:rPr lang="en-US" dirty="0" smtClean="0"/>
            </a:br>
            <a:r>
              <a:rPr lang="en-US" dirty="0" smtClean="0"/>
              <a:t>CLIENT  -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845550" cy="4191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SERVERUL</a:t>
            </a:r>
            <a:r>
              <a:rPr lang="en-US" dirty="0" smtClean="0"/>
              <a:t> </a:t>
            </a:r>
            <a:r>
              <a:rPr lang="ro-RO" b="1" dirty="0" smtClean="0">
                <a:solidFill>
                  <a:srgbClr val="ED092A"/>
                </a:solidFill>
                <a:effectLst/>
              </a:rPr>
              <a:t>SLAVE  </a:t>
            </a:r>
            <a:r>
              <a:rPr lang="en-US" b="1" dirty="0" smtClean="0">
                <a:solidFill>
                  <a:srgbClr val="ED092A"/>
                </a:solidFill>
                <a:effectLst/>
              </a:rPr>
              <a:t> </a:t>
            </a:r>
            <a:r>
              <a:rPr lang="en-US" dirty="0" smtClean="0"/>
              <a:t>FUR</a:t>
            </a:r>
            <a:r>
              <a:rPr lang="ro-RO" dirty="0" smtClean="0"/>
              <a:t>NIZEZĂ  SERVICII</a:t>
            </a:r>
          </a:p>
          <a:p>
            <a:pPr>
              <a:buFont typeface="Wingdings" pitchFamily="2" charset="2"/>
              <a:buNone/>
              <a:defRPr/>
            </a:pPr>
            <a:r>
              <a:rPr lang="ro-RO" b="1" dirty="0" smtClean="0"/>
              <a:t>                      resurse pentru procesare</a:t>
            </a:r>
          </a:p>
          <a:p>
            <a:pPr>
              <a:buFont typeface="Wingdings" pitchFamily="2" charset="2"/>
              <a:buNone/>
              <a:defRPr/>
            </a:pPr>
            <a:r>
              <a:rPr lang="ro-RO" b="1" dirty="0" smtClean="0"/>
              <a:t>                      servere de MAIL, </a:t>
            </a:r>
            <a:r>
              <a:rPr lang="en-US" b="1" dirty="0" smtClean="0"/>
              <a:t>WEB, </a:t>
            </a:r>
            <a:r>
              <a:rPr lang="ro-RO" b="1" dirty="0" smtClean="0"/>
              <a:t>BD,</a:t>
            </a:r>
            <a:r>
              <a:rPr lang="en-US" b="1" dirty="0" smtClean="0"/>
              <a:t> FTP</a:t>
            </a:r>
            <a:r>
              <a:rPr lang="ro-RO" b="1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o-RO" b="1" dirty="0" smtClean="0"/>
              <a:t>      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operare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retea</a:t>
            </a:r>
            <a:r>
              <a:rPr lang="ro-RO" b="1" dirty="0" smtClean="0">
                <a:solidFill>
                  <a:srgbClr val="FF0000"/>
                </a:solidFill>
              </a:rPr>
              <a:t>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o-RO" dirty="0" smtClean="0"/>
              <a:t>                          </a:t>
            </a:r>
          </a:p>
          <a:p>
            <a:pPr>
              <a:defRPr/>
            </a:pPr>
            <a:r>
              <a:rPr lang="ro-RO" b="1" dirty="0" smtClean="0"/>
              <a:t>CLIENTUL</a:t>
            </a:r>
            <a:r>
              <a:rPr lang="ro-RO" dirty="0" smtClean="0"/>
              <a:t> </a:t>
            </a:r>
            <a:r>
              <a:rPr lang="ro-RO" dirty="0" smtClean="0">
                <a:solidFill>
                  <a:srgbClr val="FF0000"/>
                </a:solidFill>
              </a:rPr>
              <a:t>MASTER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ro-RO" dirty="0" smtClean="0"/>
              <a:t>SOLICITĂ </a:t>
            </a:r>
            <a:r>
              <a:rPr lang="ro-RO" b="1" dirty="0" smtClean="0"/>
              <a:t>SERVICII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ro-RO" dirty="0" smtClean="0"/>
              <a:t>                                 </a:t>
            </a:r>
            <a:r>
              <a:rPr lang="en-US" dirty="0" smtClean="0"/>
              <a:t> </a:t>
            </a:r>
            <a:r>
              <a:rPr lang="ro-RO" b="1" dirty="0" smtClean="0"/>
              <a:t>RESURSE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1043608" y="2492896"/>
            <a:ext cx="648072" cy="1152128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2667000" y="1600200"/>
          <a:ext cx="4195763" cy="4953000"/>
        </p:xfrm>
        <a:graphic>
          <a:graphicData uri="http://schemas.openxmlformats.org/presentationml/2006/ole">
            <p:oleObj spid="_x0000_s1026" name="Visio" r:id="rId3" imgW="853607" imgH="1007626" progId="Visio.Drawing.11">
              <p:embed/>
            </p:oleObj>
          </a:graphicData>
        </a:graphic>
      </p:graphicFrame>
      <p:graphicFrame>
        <p:nvGraphicFramePr>
          <p:cNvPr id="2099" name="Object 51"/>
          <p:cNvGraphicFramePr>
            <a:graphicFrameLocks noChangeAspect="1"/>
          </p:cNvGraphicFramePr>
          <p:nvPr/>
        </p:nvGraphicFramePr>
        <p:xfrm>
          <a:off x="3276600" y="2819400"/>
          <a:ext cx="2590800" cy="563563"/>
        </p:xfrm>
        <a:graphic>
          <a:graphicData uri="http://schemas.openxmlformats.org/presentationml/2006/ole">
            <p:oleObj spid="_x0000_s1027" name="Visio" r:id="rId4" imgW="4002500" imgH="792599" progId="Visio.Drawing.11">
              <p:embed/>
            </p:oleObj>
          </a:graphicData>
        </a:graphic>
      </p:graphicFrame>
      <p:graphicFrame>
        <p:nvGraphicFramePr>
          <p:cNvPr id="2088" name="Object 40"/>
          <p:cNvGraphicFramePr>
            <a:graphicFrameLocks noChangeAspect="1"/>
          </p:cNvGraphicFramePr>
          <p:nvPr/>
        </p:nvGraphicFramePr>
        <p:xfrm>
          <a:off x="3048000" y="2438400"/>
          <a:ext cx="80963" cy="884238"/>
        </p:xfrm>
        <a:graphic>
          <a:graphicData uri="http://schemas.openxmlformats.org/presentationml/2006/ole">
            <p:oleObj spid="_x0000_s1028" name="Visio" r:id="rId5" imgW="56007" imgH="884110" progId="Visio.Drawing.11">
              <p:embed/>
            </p:oleObj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3048000" y="1447800"/>
          <a:ext cx="80963" cy="884238"/>
        </p:xfrm>
        <a:graphic>
          <a:graphicData uri="http://schemas.openxmlformats.org/presentationml/2006/ole">
            <p:oleObj spid="_x0000_s1029" name="Visio" r:id="rId6" imgW="56007" imgH="884110" progId="Visio.Drawing.11">
              <p:embed/>
            </p:oleObj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47800" y="3429000"/>
            <a:ext cx="3063875" cy="955675"/>
            <a:chOff x="1872" y="2160"/>
            <a:chExt cx="1930" cy="602"/>
          </a:xfrm>
        </p:grpSpPr>
        <p:graphicFrame>
          <p:nvGraphicFramePr>
            <p:cNvPr id="1048" name="Object 32"/>
            <p:cNvGraphicFramePr>
              <a:graphicFrameLocks noChangeAspect="1"/>
            </p:cNvGraphicFramePr>
            <p:nvPr/>
          </p:nvGraphicFramePr>
          <p:xfrm>
            <a:off x="2256" y="2160"/>
            <a:ext cx="48" cy="576"/>
          </p:xfrm>
          <a:graphic>
            <a:graphicData uri="http://schemas.openxmlformats.org/presentationml/2006/ole">
              <p:oleObj spid="_x0000_s1048" name="Visio" r:id="rId7" imgW="56007" imgH="1136142" progId="Visio.Drawing.11">
                <p:embed/>
              </p:oleObj>
            </a:graphicData>
          </a:graphic>
        </p:graphicFrame>
        <p:graphicFrame>
          <p:nvGraphicFramePr>
            <p:cNvPr id="1049" name="Object 33"/>
            <p:cNvGraphicFramePr>
              <a:graphicFrameLocks noChangeAspect="1"/>
            </p:cNvGraphicFramePr>
            <p:nvPr/>
          </p:nvGraphicFramePr>
          <p:xfrm>
            <a:off x="2640" y="2160"/>
            <a:ext cx="48" cy="576"/>
          </p:xfrm>
          <a:graphic>
            <a:graphicData uri="http://schemas.openxmlformats.org/presentationml/2006/ole">
              <p:oleObj spid="_x0000_s1049" name="Visio" r:id="rId8" imgW="56007" imgH="1136142" progId="Visio.Drawing.11">
                <p:embed/>
              </p:oleObj>
            </a:graphicData>
          </a:graphic>
        </p:graphicFrame>
        <p:graphicFrame>
          <p:nvGraphicFramePr>
            <p:cNvPr id="1050" name="Object 34"/>
            <p:cNvGraphicFramePr>
              <a:graphicFrameLocks noChangeAspect="1"/>
            </p:cNvGraphicFramePr>
            <p:nvPr/>
          </p:nvGraphicFramePr>
          <p:xfrm>
            <a:off x="3024" y="2160"/>
            <a:ext cx="48" cy="576"/>
          </p:xfrm>
          <a:graphic>
            <a:graphicData uri="http://schemas.openxmlformats.org/presentationml/2006/ole">
              <p:oleObj spid="_x0000_s1050" name="Visio" r:id="rId9" imgW="56007" imgH="1136142" progId="Visio.Drawing.11">
                <p:embed/>
              </p:oleObj>
            </a:graphicData>
          </a:graphic>
        </p:graphicFrame>
        <p:graphicFrame>
          <p:nvGraphicFramePr>
            <p:cNvPr id="1051" name="Object 35"/>
            <p:cNvGraphicFramePr>
              <a:graphicFrameLocks noChangeAspect="1"/>
            </p:cNvGraphicFramePr>
            <p:nvPr/>
          </p:nvGraphicFramePr>
          <p:xfrm>
            <a:off x="3408" y="2160"/>
            <a:ext cx="48" cy="576"/>
          </p:xfrm>
          <a:graphic>
            <a:graphicData uri="http://schemas.openxmlformats.org/presentationml/2006/ole">
              <p:oleObj spid="_x0000_s1051" name="Visio" r:id="rId10" imgW="56007" imgH="1136142" progId="Visio.Drawing.11">
                <p:embed/>
              </p:oleObj>
            </a:graphicData>
          </a:graphic>
        </p:graphicFrame>
        <p:graphicFrame>
          <p:nvGraphicFramePr>
            <p:cNvPr id="1052" name="Object 31"/>
            <p:cNvGraphicFramePr>
              <a:graphicFrameLocks noChangeAspect="1"/>
            </p:cNvGraphicFramePr>
            <p:nvPr/>
          </p:nvGraphicFramePr>
          <p:xfrm>
            <a:off x="2928" y="2160"/>
            <a:ext cx="874" cy="602"/>
          </p:xfrm>
          <a:graphic>
            <a:graphicData uri="http://schemas.openxmlformats.org/presentationml/2006/ole">
              <p:oleObj spid="_x0000_s1052" name="Visio" r:id="rId11" imgW="1388174" imgH="956120" progId="Visio.Drawing.11">
                <p:embed/>
              </p:oleObj>
            </a:graphicData>
          </a:graphic>
        </p:graphicFrame>
        <p:graphicFrame>
          <p:nvGraphicFramePr>
            <p:cNvPr id="1053" name="Object 27"/>
            <p:cNvGraphicFramePr>
              <a:graphicFrameLocks noChangeAspect="1"/>
            </p:cNvGraphicFramePr>
            <p:nvPr/>
          </p:nvGraphicFramePr>
          <p:xfrm>
            <a:off x="1872" y="2160"/>
            <a:ext cx="816" cy="530"/>
          </p:xfrm>
          <a:graphic>
            <a:graphicData uri="http://schemas.openxmlformats.org/presentationml/2006/ole">
              <p:oleObj spid="_x0000_s1053" name="Visio" r:id="rId12" imgW="765596" imgH="841605" progId="Visio.Drawing.11">
                <p:embed/>
              </p:oleObj>
            </a:graphicData>
          </a:graphic>
        </p:graphicFrame>
      </p:grp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76400" y="5410200"/>
          <a:ext cx="630238" cy="819150"/>
        </p:xfrm>
        <a:graphic>
          <a:graphicData uri="http://schemas.openxmlformats.org/presentationml/2006/ole">
            <p:oleObj spid="_x0000_s1030" name="Visio" r:id="rId13" imgW="512564" imgH="666083" progId="Visio.Drawing.11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15074" y="1214422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        O   RETEA</a:t>
            </a:r>
            <a:endParaRPr lang="en-US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62000" y="4419600"/>
          <a:ext cx="4343400" cy="1028700"/>
        </p:xfrm>
        <a:graphic>
          <a:graphicData uri="http://schemas.openxmlformats.org/presentationml/2006/ole">
            <p:oleObj spid="_x0000_s1031" name="Visio" r:id="rId14" imgW="4664083" imgH="1028128" progId="Visio.Drawing.11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066800" y="4114800"/>
          <a:ext cx="828675" cy="1144588"/>
        </p:xfrm>
        <a:graphic>
          <a:graphicData uri="http://schemas.openxmlformats.org/presentationml/2006/ole">
            <p:oleObj spid="_x0000_s1032" name="Visio" r:id="rId15" imgW="828604" imgH="1144643" progId="Visio.Drawing.11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676400" y="4114800"/>
          <a:ext cx="784225" cy="998538"/>
        </p:xfrm>
        <a:graphic>
          <a:graphicData uri="http://schemas.openxmlformats.org/presentationml/2006/ole">
            <p:oleObj spid="_x0000_s1033" name="Visio" r:id="rId16" imgW="784098" imgH="998125" progId="Visio.Drawing.11">
              <p:embed/>
            </p:oleObj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990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Server de </a:t>
            </a:r>
            <a:r>
              <a:rPr lang="en-US" dirty="0" err="1"/>
              <a:t>domeniu</a:t>
            </a:r>
            <a:endParaRPr lang="en-US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909887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Server de </a:t>
            </a:r>
            <a:r>
              <a:rPr lang="en-US" dirty="0" err="1"/>
              <a:t>baze</a:t>
            </a:r>
            <a:r>
              <a:rPr lang="en-US" dirty="0"/>
              <a:t> de date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1371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Server Web</a:t>
            </a:r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273300" y="4114800"/>
          <a:ext cx="774700" cy="990600"/>
        </p:xfrm>
        <a:graphic>
          <a:graphicData uri="http://schemas.openxmlformats.org/presentationml/2006/ole">
            <p:oleObj spid="_x0000_s1034" name="Visio" r:id="rId17" imgW="741593" imgH="947618" progId="Visio.Drawing.11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895600" y="4114800"/>
          <a:ext cx="722313" cy="1066800"/>
        </p:xfrm>
        <a:graphic>
          <a:graphicData uri="http://schemas.openxmlformats.org/presentationml/2006/ole">
            <p:oleObj spid="_x0000_s1035" name="Visio" r:id="rId18" imgW="736092" imgH="1087636" progId="Visio.Drawing.11">
              <p:embed/>
            </p:oleObj>
          </a:graphicData>
        </a:graphic>
      </p:graphicFrame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213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Server Email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2514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Server FTP</a:t>
            </a:r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3449638" y="4114800"/>
          <a:ext cx="741362" cy="1030288"/>
        </p:xfrm>
        <a:graphic>
          <a:graphicData uri="http://schemas.openxmlformats.org/presentationml/2006/ole">
            <p:oleObj spid="_x0000_s1036" name="Visio" r:id="rId19" imgW="741593" imgH="1030129" progId="Visio.Drawing.11">
              <p:embed/>
            </p:oleObj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4038600" y="4114800"/>
          <a:ext cx="796925" cy="995363"/>
        </p:xfrm>
        <a:graphic>
          <a:graphicData uri="http://schemas.openxmlformats.org/presentationml/2006/ole">
            <p:oleObj spid="_x0000_s1037" name="Visio" r:id="rId20" imgW="796600" imgH="995624" progId="Visio.Drawing.11">
              <p:embed/>
            </p:oleObj>
          </a:graphicData>
        </a:graphic>
      </p:graphicFrame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0" y="17668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Server de </a:t>
            </a:r>
            <a:r>
              <a:rPr lang="en-US" dirty="0" err="1"/>
              <a:t>criptare</a:t>
            </a:r>
            <a:r>
              <a:rPr lang="en-US" dirty="0"/>
              <a:t> / certificate</a:t>
            </a:r>
          </a:p>
        </p:txBody>
      </p:sp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2493963" y="3189288"/>
          <a:ext cx="1109662" cy="479425"/>
        </p:xfrm>
        <a:graphic>
          <a:graphicData uri="http://schemas.openxmlformats.org/presentationml/2006/ole">
            <p:oleObj spid="_x0000_s1038" name="Visio" r:id="rId21" imgW="1109639" imgH="479560" progId="Visio.Drawing.11">
              <p:embed/>
            </p:oleObj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2633663" y="2209800"/>
          <a:ext cx="947737" cy="479425"/>
        </p:xfrm>
        <a:graphic>
          <a:graphicData uri="http://schemas.openxmlformats.org/presentationml/2006/ole">
            <p:oleObj spid="_x0000_s1039" name="Visio" r:id="rId22" imgW="947618" imgH="479560" progId="Visio.Drawing.11">
              <p:embed/>
            </p:oleObj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590800" y="838200"/>
          <a:ext cx="1066800" cy="862013"/>
        </p:xfrm>
        <a:graphic>
          <a:graphicData uri="http://schemas.openxmlformats.org/presentationml/2006/ole">
            <p:oleObj spid="_x0000_s1040" name="Visio" r:id="rId23" imgW="1316164" imgH="1064133" progId="Visio.Drawing.11">
              <p:embed/>
            </p:oleObj>
          </a:graphicData>
        </a:graphic>
      </p:graphicFrame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2667000" y="457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Internet</a:t>
            </a:r>
          </a:p>
        </p:txBody>
      </p:sp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5029200" y="2514600"/>
          <a:ext cx="3200400" cy="757238"/>
        </p:xfrm>
        <a:graphic>
          <a:graphicData uri="http://schemas.openxmlformats.org/presentationml/2006/ole">
            <p:oleObj spid="_x0000_s1041" name="Visio" r:id="rId24" imgW="4664083" imgH="1028128" progId="Visio.Drawing.11">
              <p:embed/>
            </p:oleObj>
          </a:graphicData>
        </a:graphic>
      </p:graphicFrame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486400" y="2057400"/>
            <a:ext cx="1550988" cy="1176338"/>
            <a:chOff x="3648" y="1344"/>
            <a:chExt cx="977" cy="741"/>
          </a:xfrm>
        </p:grpSpPr>
        <p:graphicFrame>
          <p:nvGraphicFramePr>
            <p:cNvPr id="1045" name="Object 43"/>
            <p:cNvGraphicFramePr>
              <a:graphicFrameLocks noChangeAspect="1"/>
            </p:cNvGraphicFramePr>
            <p:nvPr/>
          </p:nvGraphicFramePr>
          <p:xfrm>
            <a:off x="3792" y="1344"/>
            <a:ext cx="641" cy="597"/>
          </p:xfrm>
          <a:graphic>
            <a:graphicData uri="http://schemas.openxmlformats.org/presentationml/2006/ole">
              <p:oleObj spid="_x0000_s1045" name="Visio" r:id="rId25" imgW="1018127" imgH="947618" progId="Visio.Drawing.11">
                <p:embed/>
              </p:oleObj>
            </a:graphicData>
          </a:graphic>
        </p:graphicFrame>
        <p:graphicFrame>
          <p:nvGraphicFramePr>
            <p:cNvPr id="1046" name="Object 44"/>
            <p:cNvGraphicFramePr>
              <a:graphicFrameLocks noChangeAspect="1"/>
            </p:cNvGraphicFramePr>
            <p:nvPr/>
          </p:nvGraphicFramePr>
          <p:xfrm>
            <a:off x="3648" y="1488"/>
            <a:ext cx="641" cy="597"/>
          </p:xfrm>
          <a:graphic>
            <a:graphicData uri="http://schemas.openxmlformats.org/presentationml/2006/ole">
              <p:oleObj spid="_x0000_s1046" name="Visio" r:id="rId26" imgW="1018127" imgH="947618" progId="Visio.Drawing.11">
                <p:embed/>
              </p:oleObj>
            </a:graphicData>
          </a:graphic>
        </p:graphicFrame>
        <p:graphicFrame>
          <p:nvGraphicFramePr>
            <p:cNvPr id="1047" name="Object 45"/>
            <p:cNvGraphicFramePr>
              <a:graphicFrameLocks noChangeAspect="1"/>
            </p:cNvGraphicFramePr>
            <p:nvPr/>
          </p:nvGraphicFramePr>
          <p:xfrm>
            <a:off x="3984" y="1440"/>
            <a:ext cx="641" cy="597"/>
          </p:xfrm>
          <a:graphic>
            <a:graphicData uri="http://schemas.openxmlformats.org/presentationml/2006/ole">
              <p:oleObj spid="_x0000_s1047" name="Visio" r:id="rId27" imgW="1018127" imgH="947618" progId="Visio.Drawing.11">
                <p:embed/>
              </p:oleObj>
            </a:graphicData>
          </a:graphic>
        </p:graphicFrame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804248" y="2132856"/>
            <a:ext cx="1011238" cy="1276350"/>
            <a:chOff x="4416" y="1344"/>
            <a:chExt cx="637" cy="804"/>
          </a:xfrm>
        </p:grpSpPr>
        <p:graphicFrame>
          <p:nvGraphicFramePr>
            <p:cNvPr id="1042" name="Object 47"/>
            <p:cNvGraphicFramePr>
              <a:graphicFrameLocks noChangeAspect="1"/>
            </p:cNvGraphicFramePr>
            <p:nvPr/>
          </p:nvGraphicFramePr>
          <p:xfrm>
            <a:off x="4416" y="1344"/>
            <a:ext cx="397" cy="516"/>
          </p:xfrm>
          <a:graphic>
            <a:graphicData uri="http://schemas.openxmlformats.org/presentationml/2006/ole">
              <p:oleObj spid="_x0000_s1042" name="Visio" r:id="rId28" imgW="512564" imgH="666083" progId="Visio.Drawing.11">
                <p:embed/>
              </p:oleObj>
            </a:graphicData>
          </a:graphic>
        </p:graphicFrame>
        <p:graphicFrame>
          <p:nvGraphicFramePr>
            <p:cNvPr id="1043" name="Object 48"/>
            <p:cNvGraphicFramePr>
              <a:graphicFrameLocks noChangeAspect="1"/>
            </p:cNvGraphicFramePr>
            <p:nvPr/>
          </p:nvGraphicFramePr>
          <p:xfrm>
            <a:off x="4656" y="1392"/>
            <a:ext cx="397" cy="516"/>
          </p:xfrm>
          <a:graphic>
            <a:graphicData uri="http://schemas.openxmlformats.org/presentationml/2006/ole">
              <p:oleObj spid="_x0000_s1043" name="Visio" r:id="rId29" imgW="512564" imgH="666083" progId="Visio.Drawing.11">
                <p:embed/>
              </p:oleObj>
            </a:graphicData>
          </a:graphic>
        </p:graphicFrame>
        <p:graphicFrame>
          <p:nvGraphicFramePr>
            <p:cNvPr id="1044" name="Object 46"/>
            <p:cNvGraphicFramePr>
              <a:graphicFrameLocks noChangeAspect="1"/>
            </p:cNvGraphicFramePr>
            <p:nvPr/>
          </p:nvGraphicFramePr>
          <p:xfrm>
            <a:off x="4464" y="1632"/>
            <a:ext cx="397" cy="516"/>
          </p:xfrm>
          <a:graphic>
            <a:graphicData uri="http://schemas.openxmlformats.org/presentationml/2006/ole">
              <p:oleObj spid="_x0000_s1044" name="Visio" r:id="rId30" imgW="512564" imgH="666083" progId="Visio.Drawing.11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Operating System - </a:t>
            </a:r>
            <a:r>
              <a:rPr lang="en-US" dirty="0" err="1" smtClean="0"/>
              <a:t>servicii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o-R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identificarea, adresarea şi autentificarea staţiilor;</a:t>
            </a:r>
            <a:endParaRPr lang="en-US" sz="9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o-R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sesizarea cererii de a comunica şi acordarea controlului/dreptului de a folosi mediul de comunicaţie cadrul unei sesiuni;</a:t>
            </a:r>
            <a:endParaRPr lang="en-US" sz="9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o-R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controlul şi soluţionarea coliziunilor produse în cazul în care două staţii încearcă să comunice în acelaşi timp</a:t>
            </a:r>
            <a:endParaRPr lang="en-US" sz="9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o-R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asigurarea securitat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r>
              <a:rPr lang="ro-R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reţelei;</a:t>
            </a:r>
            <a:endParaRPr lang="en-US" sz="9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o-RO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optimizarea traficului prin reţea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dirty="0" smtClean="0"/>
              <a:t>salvare/restaurare centralizată a datelor şi </a:t>
            </a:r>
            <a:r>
              <a:rPr lang="en-US" dirty="0" smtClean="0"/>
              <a:t>a</a:t>
            </a:r>
            <a:r>
              <a:rPr lang="vi-VN" dirty="0" smtClean="0"/>
              <a:t>plicaţiilor</a:t>
            </a:r>
            <a:r>
              <a:rPr lang="en-US" dirty="0" smtClean="0"/>
              <a:t> (backup/recovering);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err="1" smtClean="0"/>
              <a:t>Exemple</a:t>
            </a:r>
            <a:r>
              <a:rPr lang="en-US" dirty="0" smtClean="0"/>
              <a:t>:  </a:t>
            </a:r>
            <a:r>
              <a:rPr lang="en-US" b="1" dirty="0" smtClean="0"/>
              <a:t>Unix, Linux, </a:t>
            </a:r>
            <a:r>
              <a:rPr lang="en-US" b="1" dirty="0" err="1" smtClean="0"/>
              <a:t>MacOS</a:t>
            </a:r>
            <a:r>
              <a:rPr lang="en-US" b="1" dirty="0" smtClean="0"/>
              <a:t>, Novell NetWare, Windows 2012 Server</a:t>
            </a:r>
            <a:r>
              <a:rPr lang="en-US" dirty="0" smtClean="0"/>
              <a:t> etc.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retele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915" t="21590" r="10074" b="9229"/>
          <a:stretch>
            <a:fillRect/>
          </a:stretch>
        </p:blipFill>
        <p:spPr bwMode="auto">
          <a:xfrm>
            <a:off x="1371601" y="1447800"/>
            <a:ext cx="737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1804</Words>
  <Application>Microsoft Office PowerPoint</Application>
  <PresentationFormat>On-screen Show (4:3)</PresentationFormat>
  <Paragraphs>296</Paragraphs>
  <Slides>33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Solstice</vt:lpstr>
      <vt:lpstr>Visio</vt:lpstr>
      <vt:lpstr>Retele de calculatoare Cursul 4</vt:lpstr>
      <vt:lpstr>Retea de calculatoare</vt:lpstr>
      <vt:lpstr>Ce este o retea de calculatoare?</vt:lpstr>
      <vt:lpstr>Slide 4</vt:lpstr>
      <vt:lpstr>Utilitate retele de calculatoare</vt:lpstr>
      <vt:lpstr>ARHITECTURA   CLIENT  - SERVER</vt:lpstr>
      <vt:lpstr>Slide 7</vt:lpstr>
      <vt:lpstr>Network Operating System - servicii</vt:lpstr>
      <vt:lpstr>Topologia unei retele</vt:lpstr>
      <vt:lpstr>Topologia unei retele</vt:lpstr>
      <vt:lpstr>Clasificare în funcţie de aria geografica</vt:lpstr>
      <vt:lpstr>Clasificare dupa tehnologia de comutare: retele fara comutare</vt:lpstr>
      <vt:lpstr>Placa de retea (Network Interface Controller – NIC) </vt:lpstr>
      <vt:lpstr>CADRU DE DATE  CARE SE DEPLASEAZĂ PRIN REȚEA</vt:lpstr>
      <vt:lpstr>Clasificare dupa tehnologia de comutare: retele cu comutare</vt:lpstr>
      <vt:lpstr>Echipamente de retea</vt:lpstr>
      <vt:lpstr>Medii de transmisie</vt:lpstr>
      <vt:lpstr>Medii de transmisie</vt:lpstr>
      <vt:lpstr>Dispozitive de retea</vt:lpstr>
      <vt:lpstr>Dispozitive de retea</vt:lpstr>
      <vt:lpstr>1. H U B - REPETOR </vt:lpstr>
      <vt:lpstr>2. BRIDGE - PUNTE</vt:lpstr>
      <vt:lpstr>3. SWI TCH</vt:lpstr>
      <vt:lpstr>4. ROUTER</vt:lpstr>
      <vt:lpstr>Protocol</vt:lpstr>
      <vt:lpstr>Stiva de protocoale</vt:lpstr>
      <vt:lpstr>Adresa MAC</vt:lpstr>
      <vt:lpstr>Adresa MAC</vt:lpstr>
      <vt:lpstr>Tipuri de adresare</vt:lpstr>
      <vt:lpstr>Adresa IP</vt:lpstr>
      <vt:lpstr>DNS - Domain Name System</vt:lpstr>
      <vt:lpstr>DNS - caracteristici</vt:lpstr>
      <vt:lpstr>Subretele in adresarea IP</vt:lpstr>
    </vt:vector>
  </TitlesOfParts>
  <Company>Academie de Studii Economice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Retele de calculatoare Cursul 4</dc:title>
  <dc:creator>IE</dc:creator>
  <cp:lastModifiedBy>IE</cp:lastModifiedBy>
  <cp:revision>45</cp:revision>
  <dcterms:created xsi:type="dcterms:W3CDTF">2013-10-29T11:19:09Z</dcterms:created>
  <dcterms:modified xsi:type="dcterms:W3CDTF">2014-10-24T07:37:28Z</dcterms:modified>
</cp:coreProperties>
</file>